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70" r:id="rId4"/>
    <p:sldId id="268" r:id="rId5"/>
    <p:sldId id="259" r:id="rId6"/>
    <p:sldId id="261" r:id="rId7"/>
    <p:sldId id="262" r:id="rId8"/>
    <p:sldId id="263" r:id="rId9"/>
    <p:sldId id="260" r:id="rId10"/>
    <p:sldId id="283" r:id="rId11"/>
    <p:sldId id="264" r:id="rId12"/>
    <p:sldId id="266" r:id="rId13"/>
    <p:sldId id="299" r:id="rId14"/>
    <p:sldId id="269" r:id="rId15"/>
    <p:sldId id="300" r:id="rId16"/>
    <p:sldId id="271" r:id="rId17"/>
    <p:sldId id="290" r:id="rId18"/>
    <p:sldId id="273" r:id="rId19"/>
    <p:sldId id="272" r:id="rId20"/>
    <p:sldId id="274" r:id="rId21"/>
    <p:sldId id="310" r:id="rId22"/>
    <p:sldId id="311" r:id="rId23"/>
    <p:sldId id="312" r:id="rId24"/>
    <p:sldId id="313" r:id="rId25"/>
    <p:sldId id="276" r:id="rId26"/>
    <p:sldId id="286" r:id="rId27"/>
    <p:sldId id="287" r:id="rId28"/>
    <p:sldId id="285" r:id="rId29"/>
    <p:sldId id="288" r:id="rId30"/>
    <p:sldId id="289" r:id="rId31"/>
    <p:sldId id="277" r:id="rId32"/>
    <p:sldId id="291" r:id="rId33"/>
    <p:sldId id="278" r:id="rId34"/>
    <p:sldId id="292" r:id="rId35"/>
    <p:sldId id="281" r:id="rId36"/>
    <p:sldId id="294" r:id="rId37"/>
    <p:sldId id="293" r:id="rId38"/>
    <p:sldId id="295" r:id="rId39"/>
    <p:sldId id="297" r:id="rId40"/>
    <p:sldId id="298" r:id="rId41"/>
    <p:sldId id="302" r:id="rId42"/>
    <p:sldId id="303" r:id="rId43"/>
    <p:sldId id="304" r:id="rId44"/>
    <p:sldId id="308" r:id="rId45"/>
    <p:sldId id="301" r:id="rId46"/>
    <p:sldId id="279" r:id="rId47"/>
    <p:sldId id="305" r:id="rId48"/>
    <p:sldId id="307" r:id="rId49"/>
    <p:sldId id="306" r:id="rId50"/>
    <p:sldId id="284" r:id="rId51"/>
    <p:sldId id="282"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 Victor" initials="VV" lastIdx="1" clrIdx="0">
    <p:extLst>
      <p:ext uri="{19B8F6BF-5375-455C-9EA6-DF929625EA0E}">
        <p15:presenceInfo xmlns:p15="http://schemas.microsoft.com/office/powerpoint/2012/main" userId="b7de111d9c9a11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4" autoAdjust="0"/>
    <p:restoredTop sz="87220" autoAdjust="0"/>
  </p:normalViewPr>
  <p:slideViewPr>
    <p:cSldViewPr snapToGrid="0">
      <p:cViewPr varScale="1">
        <p:scale>
          <a:sx n="104" d="100"/>
          <a:sy n="104" d="100"/>
        </p:scale>
        <p:origin x="66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 Victor" userId="b7de111d9c9a11d5" providerId="LiveId" clId="{A0850363-25A5-47DB-AC82-2949E3D06D72}"/>
    <pc:docChg chg="addSld delSld modSld">
      <pc:chgData name="V Victor" userId="b7de111d9c9a11d5" providerId="LiveId" clId="{A0850363-25A5-47DB-AC82-2949E3D06D72}" dt="2022-03-01T04:10:27.393" v="78" actId="20577"/>
      <pc:docMkLst>
        <pc:docMk/>
      </pc:docMkLst>
      <pc:sldChg chg="addSp modSp mod">
        <pc:chgData name="V Victor" userId="b7de111d9c9a11d5" providerId="LiveId" clId="{A0850363-25A5-47DB-AC82-2949E3D06D72}" dt="2022-03-01T04:09:51.652" v="35" actId="20577"/>
        <pc:sldMkLst>
          <pc:docMk/>
          <pc:sldMk cId="1351167708" sldId="260"/>
        </pc:sldMkLst>
        <pc:spChg chg="mod">
          <ac:chgData name="V Victor" userId="b7de111d9c9a11d5" providerId="LiveId" clId="{A0850363-25A5-47DB-AC82-2949E3D06D72}" dt="2022-03-01T04:09:51.652" v="35" actId="20577"/>
          <ac:spMkLst>
            <pc:docMk/>
            <pc:sldMk cId="1351167708" sldId="260"/>
            <ac:spMk id="2" creationId="{4CB6AEB4-C496-4D65-BD49-803B95DA8B41}"/>
          </ac:spMkLst>
        </pc:spChg>
        <pc:picChg chg="add mod">
          <ac:chgData name="V Victor" userId="b7de111d9c9a11d5" providerId="LiveId" clId="{A0850363-25A5-47DB-AC82-2949E3D06D72}" dt="2022-03-01T04:08:23.195" v="10" actId="1076"/>
          <ac:picMkLst>
            <pc:docMk/>
            <pc:sldMk cId="1351167708" sldId="260"/>
            <ac:picMk id="5" creationId="{C3360BA4-38C0-48E0-B9E2-7EE8DAE54777}"/>
          </ac:picMkLst>
        </pc:picChg>
      </pc:sldChg>
      <pc:sldChg chg="add del">
        <pc:chgData name="V Victor" userId="b7de111d9c9a11d5" providerId="LiveId" clId="{A0850363-25A5-47DB-AC82-2949E3D06D72}" dt="2022-03-01T04:07:17.408" v="7" actId="47"/>
        <pc:sldMkLst>
          <pc:docMk/>
          <pc:sldMk cId="1004931639" sldId="262"/>
        </pc:sldMkLst>
      </pc:sldChg>
      <pc:sldChg chg="modSp new mod">
        <pc:chgData name="V Victor" userId="b7de111d9c9a11d5" providerId="LiveId" clId="{A0850363-25A5-47DB-AC82-2949E3D06D72}" dt="2022-03-01T04:10:27.393" v="78" actId="20577"/>
        <pc:sldMkLst>
          <pc:docMk/>
          <pc:sldMk cId="3481603501" sldId="262"/>
        </pc:sldMkLst>
        <pc:spChg chg="mod">
          <ac:chgData name="V Victor" userId="b7de111d9c9a11d5" providerId="LiveId" clId="{A0850363-25A5-47DB-AC82-2949E3D06D72}" dt="2022-03-01T04:10:27.393" v="78" actId="20577"/>
          <ac:spMkLst>
            <pc:docMk/>
            <pc:sldMk cId="3481603501" sldId="262"/>
            <ac:spMk id="2" creationId="{D8AD01E8-16B2-46ED-9612-7AAD73E5355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BE0517-2C0C-4297-8507-4E3ECFC4D0C9}" type="datetimeFigureOut">
              <a:rPr lang="zh-CN" altLang="en-US" smtClean="0"/>
              <a:t>2022/3/22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D3C3C-9B00-4CF2-A491-A0B2647FBDD7}" type="slidenum">
              <a:rPr lang="zh-CN" altLang="en-US" smtClean="0"/>
              <a:t>‹#›</a:t>
            </a:fld>
            <a:endParaRPr lang="zh-CN" altLang="en-US"/>
          </a:p>
        </p:txBody>
      </p:sp>
    </p:spTree>
    <p:extLst>
      <p:ext uri="{BB962C8B-B14F-4D97-AF65-F5344CB8AC3E}">
        <p14:creationId xmlns:p14="http://schemas.microsoft.com/office/powerpoint/2010/main" val="293629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I’m glad to share my finding in Zer0con, My title is Old school, new story, escape from </a:t>
            </a:r>
            <a:r>
              <a:rPr lang="en-US" altLang="zh-CN" dirty="0" err="1"/>
              <a:t>hyper-v</a:t>
            </a:r>
            <a:r>
              <a:rPr lang="en-US" altLang="zh-CN" dirty="0"/>
              <a:t> by path traversal. Hope you can enjoy it, so let’s start now.</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a:t>
            </a:fld>
            <a:endParaRPr lang="zh-CN" altLang="en-US"/>
          </a:p>
        </p:txBody>
      </p:sp>
    </p:spTree>
    <p:extLst>
      <p:ext uri="{BB962C8B-B14F-4D97-AF65-F5344CB8AC3E}">
        <p14:creationId xmlns:p14="http://schemas.microsoft.com/office/powerpoint/2010/main" val="522261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SegoeUI"/>
              </a:rPr>
              <a:t>In Windows, creating high fidelity sessions to guests through TCP/IP RDP connections has always been possible, but requires a properly configured network path to the VM.  The </a:t>
            </a:r>
            <a:r>
              <a:rPr lang="en-US" altLang="zh-CN" b="0" i="0" dirty="0" err="1">
                <a:solidFill>
                  <a:srgbClr val="333333"/>
                </a:solidFill>
                <a:effectLst/>
                <a:latin typeface="SegoeUI"/>
              </a:rPr>
              <a:t>VMConnect</a:t>
            </a:r>
            <a:r>
              <a:rPr lang="en-US" altLang="zh-CN" b="0" i="0" dirty="0">
                <a:solidFill>
                  <a:srgbClr val="333333"/>
                </a:solidFill>
                <a:effectLst/>
                <a:latin typeface="SegoeUI"/>
              </a:rPr>
              <a:t> Enhanced Mode feature allows for these high fidelity sessions when no network connectivity exists between the host and guest OS. From this picture, the Guest user program rdpclip.exe transfers messages by reading/writing pipe, and messages in the pipe will be passed to host vmwp.exe program through </a:t>
            </a:r>
            <a:r>
              <a:rPr lang="en-US" altLang="zh-CN" b="0" i="0" dirty="0" err="1">
                <a:solidFill>
                  <a:srgbClr val="333333"/>
                </a:solidFill>
                <a:effectLst/>
                <a:latin typeface="SegoeUI"/>
              </a:rPr>
              <a:t>vmbus</a:t>
            </a:r>
            <a:r>
              <a:rPr lang="en-US" altLang="zh-CN" b="0" i="0" dirty="0">
                <a:solidFill>
                  <a:srgbClr val="333333"/>
                </a:solidFill>
                <a:effectLst/>
                <a:latin typeface="SegoeUI"/>
              </a:rPr>
              <a:t>. And vmconnect.exe connects to vmwp.exe using socket. From the system resource monitor, it looks like that vmms.exe is connected to vmconnect.exe, but </a:t>
            </a:r>
            <a:r>
              <a:rPr lang="en-US" altLang="zh-CN" b="0" i="0" dirty="0" err="1">
                <a:solidFill>
                  <a:srgbClr val="333333"/>
                </a:solidFill>
                <a:effectLst/>
                <a:latin typeface="SegoeUI"/>
              </a:rPr>
              <a:t>vmconnect</a:t>
            </a:r>
            <a:r>
              <a:rPr lang="en-US" altLang="zh-CN" b="0" i="0" dirty="0">
                <a:solidFill>
                  <a:srgbClr val="333333"/>
                </a:solidFill>
                <a:effectLst/>
                <a:latin typeface="SegoeUI"/>
              </a:rPr>
              <a:t> is connecting with </a:t>
            </a:r>
            <a:r>
              <a:rPr lang="en-US" altLang="zh-CN" b="0" i="0" dirty="0" err="1">
                <a:solidFill>
                  <a:srgbClr val="333333"/>
                </a:solidFill>
                <a:effectLst/>
                <a:latin typeface="SegoeUI"/>
              </a:rPr>
              <a:t>vmwp</a:t>
            </a:r>
            <a:r>
              <a:rPr lang="en-US" altLang="zh-CN" b="0" i="0" dirty="0">
                <a:solidFill>
                  <a:srgbClr val="333333"/>
                </a:solidFill>
                <a:effectLst/>
                <a:latin typeface="SegoeUI"/>
              </a:rPr>
              <a:t> actually. I will discuss this later. Thus, </a:t>
            </a:r>
            <a:r>
              <a:rPr lang="en-US" altLang="zh-CN" b="0" i="0" dirty="0" err="1">
                <a:solidFill>
                  <a:srgbClr val="333333"/>
                </a:solidFill>
                <a:effectLst/>
                <a:latin typeface="SegoeUI"/>
              </a:rPr>
              <a:t>rdpclip</a:t>
            </a:r>
            <a:r>
              <a:rPr lang="en-US" altLang="zh-CN" b="0" i="0" dirty="0">
                <a:solidFill>
                  <a:srgbClr val="333333"/>
                </a:solidFill>
                <a:effectLst/>
                <a:latin typeface="SegoeUI"/>
              </a:rPr>
              <a:t> is running as a RDP server in Guest, and all RDP messages are transferred to </a:t>
            </a:r>
            <a:r>
              <a:rPr lang="en-US" altLang="zh-CN" b="0" i="0" dirty="0" err="1">
                <a:solidFill>
                  <a:srgbClr val="333333"/>
                </a:solidFill>
                <a:effectLst/>
                <a:latin typeface="SegoeUI"/>
              </a:rPr>
              <a:t>vmconnect</a:t>
            </a:r>
            <a:r>
              <a:rPr lang="en-US" altLang="zh-CN" b="0" i="0" dirty="0">
                <a:solidFill>
                  <a:srgbClr val="333333"/>
                </a:solidFill>
                <a:effectLst/>
                <a:latin typeface="SegoeUI"/>
              </a:rPr>
              <a:t> completely without modifying. So we can treat </a:t>
            </a:r>
            <a:r>
              <a:rPr lang="en-US" altLang="zh-CN" b="0" i="0" dirty="0" err="1">
                <a:solidFill>
                  <a:srgbClr val="333333"/>
                </a:solidFill>
                <a:effectLst/>
                <a:latin typeface="SegoeUI"/>
              </a:rPr>
              <a:t>vmconnect</a:t>
            </a:r>
            <a:r>
              <a:rPr lang="en-US" altLang="zh-CN" b="0" i="0" dirty="0">
                <a:solidFill>
                  <a:srgbClr val="333333"/>
                </a:solidFill>
                <a:effectLst/>
                <a:latin typeface="SegoeUI"/>
              </a:rPr>
              <a:t> as a RDP client. And I would like to thank my friend rthhh17, he helps me confirm this architecture.</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10</a:t>
            </a:fld>
            <a:endParaRPr lang="zh-CN" altLang="en-US"/>
          </a:p>
        </p:txBody>
      </p:sp>
    </p:spTree>
    <p:extLst>
      <p:ext uri="{BB962C8B-B14F-4D97-AF65-F5344CB8AC3E}">
        <p14:creationId xmlns:p14="http://schemas.microsoft.com/office/powerpoint/2010/main" val="1445776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Take a look at this, the windows resource monitor shows that </a:t>
            </a:r>
            <a:r>
              <a:rPr lang="en-US" altLang="zh-CN" dirty="0" err="1"/>
              <a:t>vmconnect</a:t>
            </a:r>
            <a:r>
              <a:rPr lang="en-US" altLang="zh-CN" dirty="0"/>
              <a:t> is connecting to </a:t>
            </a:r>
            <a:r>
              <a:rPr lang="en-US" altLang="zh-CN" dirty="0" err="1"/>
              <a:t>vmms</a:t>
            </a:r>
            <a:r>
              <a:rPr lang="en-US" altLang="zh-CN" dirty="0"/>
              <a:t> by </a:t>
            </a:r>
            <a:r>
              <a:rPr lang="en-US" altLang="zh-CN" dirty="0" err="1"/>
              <a:t>src</a:t>
            </a:r>
            <a:r>
              <a:rPr lang="en-US" altLang="zh-CN" dirty="0"/>
              <a:t> port 50290 with this ipv6 address. So I use </a:t>
            </a:r>
            <a:r>
              <a:rPr lang="en-US" altLang="zh-CN" dirty="0" err="1"/>
              <a:t>windbg</a:t>
            </a:r>
            <a:r>
              <a:rPr lang="en-US" altLang="zh-CN" dirty="0"/>
              <a:t> to attach </a:t>
            </a:r>
            <a:r>
              <a:rPr lang="en-US" altLang="zh-CN" dirty="0" err="1"/>
              <a:t>vmwp</a:t>
            </a:r>
            <a:r>
              <a:rPr lang="en-US" altLang="zh-CN" dirty="0"/>
              <a:t>, set breakpoint at </a:t>
            </a:r>
            <a:r>
              <a:rPr lang="en-US" altLang="zh-CN" dirty="0" err="1"/>
              <a:t>getpeername</a:t>
            </a:r>
            <a:r>
              <a:rPr lang="en-US" altLang="zh-CN" dirty="0"/>
              <a:t>,  when breakpoint hits, we go until function finished, then I checked result, we can see that target port of the result is 50290, which is same as below. This means, </a:t>
            </a:r>
            <a:r>
              <a:rPr lang="en-US" altLang="zh-CN" dirty="0" err="1"/>
              <a:t>vmconnect</a:t>
            </a:r>
            <a:r>
              <a:rPr lang="en-US" altLang="zh-CN" dirty="0"/>
              <a:t> is connecting with </a:t>
            </a:r>
            <a:r>
              <a:rPr lang="en-US" altLang="zh-CN" dirty="0" err="1"/>
              <a:t>vmwp</a:t>
            </a:r>
            <a:r>
              <a:rPr lang="en-US" altLang="zh-CN" dirty="0"/>
              <a:t> actually instead of </a:t>
            </a:r>
            <a:r>
              <a:rPr lang="en-US" altLang="zh-CN" dirty="0" err="1"/>
              <a:t>vmms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11</a:t>
            </a:fld>
            <a:endParaRPr lang="zh-CN" altLang="en-US"/>
          </a:p>
        </p:txBody>
      </p:sp>
    </p:spTree>
    <p:extLst>
      <p:ext uri="{BB962C8B-B14F-4D97-AF65-F5344CB8AC3E}">
        <p14:creationId xmlns:p14="http://schemas.microsoft.com/office/powerpoint/2010/main" val="252859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take a look at enabled features in enhanced session mode.  As you can see, it allows clipboard, printers, audio and display. These features allow us to do a lot of interaction with </a:t>
            </a:r>
            <a:r>
              <a:rPr lang="en-US" altLang="zh-CN" dirty="0" err="1"/>
              <a:t>vmconnect</a:t>
            </a:r>
            <a:r>
              <a:rPr lang="en-US" altLang="zh-CN" dirty="0"/>
              <a:t> program.</a:t>
            </a:r>
          </a:p>
        </p:txBody>
      </p:sp>
      <p:sp>
        <p:nvSpPr>
          <p:cNvPr id="4" name="灯片编号占位符 3"/>
          <p:cNvSpPr>
            <a:spLocks noGrp="1"/>
          </p:cNvSpPr>
          <p:nvPr>
            <p:ph type="sldNum" sz="quarter" idx="5"/>
          </p:nvPr>
        </p:nvSpPr>
        <p:spPr/>
        <p:txBody>
          <a:bodyPr/>
          <a:lstStyle/>
          <a:p>
            <a:fld id="{5B9D3C3C-9B00-4CF2-A491-A0B2647FBDD7}" type="slidenum">
              <a:rPr lang="zh-CN" altLang="en-US" smtClean="0"/>
              <a:t>12</a:t>
            </a:fld>
            <a:endParaRPr lang="zh-CN" altLang="en-US"/>
          </a:p>
        </p:txBody>
      </p:sp>
    </p:spTree>
    <p:extLst>
      <p:ext uri="{BB962C8B-B14F-4D97-AF65-F5344CB8AC3E}">
        <p14:creationId xmlns:p14="http://schemas.microsoft.com/office/powerpoint/2010/main" val="265841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introducing the </a:t>
            </a:r>
            <a:r>
              <a:rPr lang="en-US" altLang="zh-CN" dirty="0" err="1"/>
              <a:t>hyper-v’s</a:t>
            </a:r>
            <a:r>
              <a:rPr lang="en-US" altLang="zh-CN" dirty="0"/>
              <a:t> architecture and attack surfaces, what’s next? Next is we need to understand </a:t>
            </a:r>
            <a:r>
              <a:rPr lang="en-US" altLang="zh-CN" dirty="0" err="1"/>
              <a:t>hyper-v's</a:t>
            </a:r>
            <a:r>
              <a:rPr lang="en-US" altLang="zh-CN" dirty="0"/>
              <a:t> difficulty. </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13</a:t>
            </a:fld>
            <a:endParaRPr lang="zh-CN" altLang="en-US"/>
          </a:p>
        </p:txBody>
      </p:sp>
    </p:spTree>
    <p:extLst>
      <p:ext uri="{BB962C8B-B14F-4D97-AF65-F5344CB8AC3E}">
        <p14:creationId xmlns:p14="http://schemas.microsoft.com/office/powerpoint/2010/main" val="1279699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Even </a:t>
            </a:r>
            <a:r>
              <a:rPr lang="en-US" altLang="zh-CN" dirty="0" err="1"/>
              <a:t>hyper-v</a:t>
            </a:r>
            <a:r>
              <a:rPr lang="en-US" altLang="zh-CN" dirty="0"/>
              <a:t> has 245 </a:t>
            </a:r>
            <a:r>
              <a:rPr lang="en-US" altLang="zh-CN" dirty="0" err="1"/>
              <a:t>hypercalls</a:t>
            </a:r>
            <a:r>
              <a:rPr lang="en-US" altLang="zh-CN" dirty="0"/>
              <a:t>, guest can call few </a:t>
            </a:r>
            <a:r>
              <a:rPr lang="en-US" altLang="zh-CN" dirty="0" err="1"/>
              <a:t>hypercalls</a:t>
            </a:r>
            <a:r>
              <a:rPr lang="en-US" altLang="zh-CN" dirty="0"/>
              <a:t>. It means we can only get a small attack interface.  Furthermore, we can’t get source codes or symbols of hypervisor, and Microsoft teams had fuzzed hypervisor using </a:t>
            </a:r>
            <a:r>
              <a:rPr lang="en-US" altLang="zh-CN" dirty="0" err="1"/>
              <a:t>Hyperseed</a:t>
            </a:r>
            <a:r>
              <a:rPr lang="en-US" altLang="zh-CN" dirty="0"/>
              <a:t> and other tools with source codes. It’s hard to compete with Microsoft. In addition, hyper - v is not like other platforms that provide abundant optional devices, it does not support USB, no 3D acceleration, no Audio, no alternative network or storage devices. Thus, we can only focus on fewer virtual devices, like </a:t>
            </a:r>
            <a:r>
              <a:rPr lang="en-US" altLang="zh-CN" dirty="0" err="1"/>
              <a:t>vmswitch</a:t>
            </a:r>
            <a:r>
              <a:rPr lang="en-US" altLang="zh-CN" dirty="0"/>
              <a:t>, </a:t>
            </a:r>
            <a:r>
              <a:rPr lang="en-US" altLang="zh-CN" dirty="0" err="1"/>
              <a:t>storvsp</a:t>
            </a:r>
            <a:r>
              <a:rPr lang="en-US" altLang="zh-CN" dirty="0"/>
              <a:t>, </a:t>
            </a:r>
            <a:r>
              <a:rPr lang="en-US" altLang="zh-CN" dirty="0" err="1"/>
              <a:t>vpci</a:t>
            </a:r>
            <a:r>
              <a:rPr lang="en-US" altLang="zh-CN" dirty="0"/>
              <a:t> and so on. Because </a:t>
            </a:r>
            <a:r>
              <a:rPr lang="en-US" altLang="zh-CN" dirty="0" err="1"/>
              <a:t>hyper-v</a:t>
            </a:r>
            <a:r>
              <a:rPr lang="en-US" altLang="zh-CN" dirty="0"/>
              <a:t> is paravirtualization, We can't spray much heap in the host, we can't leak information from the host easily, it will be more difficult to exploit than full virtualization architecture. Although Microsoft programmers sometimes make stupid mistakes, the overall quality of their code is very high, there will be a lot of strict inspection in emulated devices.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14</a:t>
            </a:fld>
            <a:endParaRPr lang="zh-CN" altLang="en-US"/>
          </a:p>
        </p:txBody>
      </p:sp>
    </p:spTree>
    <p:extLst>
      <p:ext uri="{BB962C8B-B14F-4D97-AF65-F5344CB8AC3E}">
        <p14:creationId xmlns:p14="http://schemas.microsoft.com/office/powerpoint/2010/main" val="49448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is there such a target, it may have more possibilities to exploit, it is complex enough, and it has debug symbols, and is rarely mentioned, and there are history CVEs, and it's enabled under default settings?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15</a:t>
            </a:fld>
            <a:endParaRPr lang="zh-CN" altLang="en-US"/>
          </a:p>
        </p:txBody>
      </p:sp>
    </p:spTree>
    <p:extLst>
      <p:ext uri="{BB962C8B-B14F-4D97-AF65-F5344CB8AC3E}">
        <p14:creationId xmlns:p14="http://schemas.microsoft.com/office/powerpoint/2010/main" val="2752612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answer is coming -- Enhanced session mode! It’s a default setting for client scenario when the guest is Windows 10. There are several RDP client’s vulnerabilities disclosures from Microsoft. RDP protocol is complex. And I used to find several RDP bugs on the server-side. Moreover, there are fewer researchers mentioned it before. And RDP client has more possibilities to exploit. Besides, Microsoft’s client codes are usually worse than the server side. And </a:t>
            </a:r>
            <a:r>
              <a:rPr lang="en-US" altLang="zh-CN" dirty="0" err="1"/>
              <a:t>vmconnect</a:t>
            </a:r>
            <a:r>
              <a:rPr lang="en-US" altLang="zh-CN" dirty="0"/>
              <a:t> is acted as a client. Ah ha, A perfect target, right?</a:t>
            </a:r>
            <a:r>
              <a:rPr lang="en-US" altLang="zh-CN" dirty="0">
                <a:sym typeface="Wingdings" panose="05000000000000000000" pitchFamily="2" charset="2"/>
              </a:rPr>
              <a:t></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16</a:t>
            </a:fld>
            <a:endParaRPr lang="zh-CN" altLang="en-US"/>
          </a:p>
        </p:txBody>
      </p:sp>
    </p:spTree>
    <p:extLst>
      <p:ext uri="{BB962C8B-B14F-4D97-AF65-F5344CB8AC3E}">
        <p14:creationId xmlns:p14="http://schemas.microsoft.com/office/powerpoint/2010/main" val="706039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Let’s learn RDP first</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17</a:t>
            </a:fld>
            <a:endParaRPr lang="zh-CN" altLang="en-US"/>
          </a:p>
        </p:txBody>
      </p:sp>
    </p:spTree>
    <p:extLst>
      <p:ext uri="{BB962C8B-B14F-4D97-AF65-F5344CB8AC3E}">
        <p14:creationId xmlns:p14="http://schemas.microsoft.com/office/powerpoint/2010/main" val="3162734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FFFFFF"/>
                </a:solidFill>
                <a:effectLst/>
                <a:latin typeface="Arial" panose="020B0604020202020204" pitchFamily="34" charset="0"/>
              </a:rPr>
              <a:t>As you can see, there are many document protocols by Microsoft for RDP. In order to facilitate research, I mainly pay attention to virtual channels. Virtual channels are software extensions that can be used to add functional enhancements to a Remote Desktop Services application. Examples of functional enhancements might include: support for special types of hardware, audio, or other additions to the core functionality provided by the RDP. The RDP protocol provides multiplexed management of multiple virtual channels. </a:t>
            </a:r>
            <a:endParaRPr lang="zh-CN" altLang="en-US" i="0"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18</a:t>
            </a:fld>
            <a:endParaRPr lang="zh-CN" altLang="en-US"/>
          </a:p>
        </p:txBody>
      </p:sp>
    </p:spTree>
    <p:extLst>
      <p:ext uri="{BB962C8B-B14F-4D97-AF65-F5344CB8AC3E}">
        <p14:creationId xmlns:p14="http://schemas.microsoft.com/office/powerpoint/2010/main" val="4074423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There are two types of virtual channels here, static virtual channels and dynamic virtual channels respectively. This picture shows several mainly used virtual channels. RDPBCGR protocol is used for input from the client. RDPBCGR, RDPEGDI are used for graphics from the server side, RDPBCGR is also used for operation messages between client and server. These are dynamic channels. The pictures below are static virtual channels. RDPECLIP is used for the clipboard, our protagonist today. RDPEFS is related to the file system, RDPEPC is related to Print. And RDPEA is related to audio. From this graph, we can see that we need to focus on the protocols which contain data from the server side, like these.</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19</a:t>
            </a:fld>
            <a:endParaRPr lang="zh-CN" altLang="en-US"/>
          </a:p>
        </p:txBody>
      </p:sp>
    </p:spTree>
    <p:extLst>
      <p:ext uri="{BB962C8B-B14F-4D97-AF65-F5344CB8AC3E}">
        <p14:creationId xmlns:p14="http://schemas.microsoft.com/office/powerpoint/2010/main" val="396328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of all, let me introduce myself. My nickname is </a:t>
            </a:r>
            <a:r>
              <a:rPr lang="en-US" altLang="zh-CN" dirty="0" err="1"/>
              <a:t>victorv</a:t>
            </a:r>
            <a:r>
              <a:rPr lang="en-US" altLang="zh-CN" dirty="0"/>
              <a:t>, I worked at Cyber Kunlun as a security engineer, majoring in binary security research. I made two successful exploitation of VMware workstation at </a:t>
            </a:r>
            <a:r>
              <a:rPr lang="en-US" altLang="zh-CN" dirty="0" err="1"/>
              <a:t>TianfuCup</a:t>
            </a:r>
            <a:r>
              <a:rPr lang="en-US" altLang="zh-CN" dirty="0"/>
              <a:t> in 2018 and 2021, I also escaped from </a:t>
            </a:r>
            <a:r>
              <a:rPr lang="en-US" altLang="zh-CN" dirty="0" err="1"/>
              <a:t>ESXi</a:t>
            </a:r>
            <a:r>
              <a:rPr lang="en-US" altLang="zh-CN" dirty="0"/>
              <a:t> privately by cve-2018-6981 which is used in </a:t>
            </a:r>
            <a:r>
              <a:rPr lang="en-US" altLang="zh-CN" dirty="0" err="1"/>
              <a:t>GeekPwn</a:t>
            </a:r>
            <a:r>
              <a:rPr lang="en-US" altLang="zh-CN" dirty="0"/>
              <a:t> 2018 by another researcher. Last year, I found a path traversal on </a:t>
            </a:r>
            <a:r>
              <a:rPr lang="en-US" altLang="zh-CN" dirty="0" err="1"/>
              <a:t>hyper-v</a:t>
            </a:r>
            <a:r>
              <a:rPr lang="en-US" altLang="zh-CN" dirty="0"/>
              <a:t>, which could be used to escape from </a:t>
            </a:r>
            <a:r>
              <a:rPr lang="en-US" altLang="zh-CN" dirty="0" err="1"/>
              <a:t>VirtualMachine</a:t>
            </a:r>
            <a:r>
              <a:rPr lang="en-US" altLang="zh-CN" dirty="0"/>
              <a:t>. I also found some bugs on other products including RDP server side, DNS, </a:t>
            </a:r>
            <a:r>
              <a:rPr lang="en-US" altLang="zh-CN" dirty="0" err="1"/>
              <a:t>hyper-v</a:t>
            </a:r>
            <a:r>
              <a:rPr lang="en-US" altLang="zh-CN" dirty="0"/>
              <a:t>, </a:t>
            </a:r>
            <a:r>
              <a:rPr lang="en-US" altLang="zh-CN" dirty="0" err="1"/>
              <a:t>qemu</a:t>
            </a:r>
            <a:r>
              <a:rPr lang="en-US" altLang="zh-CN" dirty="0"/>
              <a:t>, </a:t>
            </a:r>
            <a:r>
              <a:rPr lang="en-US" altLang="zh-CN" dirty="0" err="1"/>
              <a:t>kvm</a:t>
            </a:r>
            <a:r>
              <a:rPr lang="en-US" altLang="zh-CN" dirty="0"/>
              <a:t>, parallels desktop. You can find me on twitter by this id, you can contact me by email, too.</a:t>
            </a:r>
          </a:p>
        </p:txBody>
      </p:sp>
      <p:sp>
        <p:nvSpPr>
          <p:cNvPr id="4" name="灯片编号占位符 3"/>
          <p:cNvSpPr>
            <a:spLocks noGrp="1"/>
          </p:cNvSpPr>
          <p:nvPr>
            <p:ph type="sldNum" sz="quarter" idx="5"/>
          </p:nvPr>
        </p:nvSpPr>
        <p:spPr/>
        <p:txBody>
          <a:bodyPr/>
          <a:lstStyle/>
          <a:p>
            <a:fld id="{5B9D3C3C-9B00-4CF2-A491-A0B2647FBDD7}" type="slidenum">
              <a:rPr lang="zh-CN" altLang="en-US" smtClean="0"/>
              <a:t>2</a:t>
            </a:fld>
            <a:endParaRPr lang="zh-CN" altLang="en-US"/>
          </a:p>
        </p:txBody>
      </p:sp>
    </p:spTree>
    <p:extLst>
      <p:ext uri="{BB962C8B-B14F-4D97-AF65-F5344CB8AC3E}">
        <p14:creationId xmlns:p14="http://schemas.microsoft.com/office/powerpoint/2010/main" val="3831149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r>
              <a:rPr lang="en-US" altLang="zh-CN" b="0" i="0" dirty="0">
                <a:solidFill>
                  <a:srgbClr val="000000"/>
                </a:solidFill>
                <a:effectLst/>
                <a:latin typeface="Arial" panose="020B0604020202020204" pitchFamily="34" charset="0"/>
              </a:rPr>
              <a:t>On the left, here is about Clipboard Redirection Initialization Sequence.</a:t>
            </a:r>
          </a:p>
          <a:p>
            <a:pPr algn="l" rtl="0"/>
            <a:r>
              <a:rPr lang="en-US" altLang="zh-CN" b="0" i="0" dirty="0">
                <a:solidFill>
                  <a:srgbClr val="000000"/>
                </a:solidFill>
                <a:effectLst/>
                <a:latin typeface="Arial" panose="020B0604020202020204" pitchFamily="34" charset="0"/>
              </a:rPr>
              <a:t>The goal of the Initialization Sequence is to establish the client and the server capabilities, exchange </a:t>
            </a:r>
          </a:p>
          <a:p>
            <a:pPr algn="l" rtl="0"/>
            <a:r>
              <a:rPr lang="en-US" altLang="zh-CN" b="0" i="0" dirty="0">
                <a:solidFill>
                  <a:srgbClr val="000000"/>
                </a:solidFill>
                <a:effectLst/>
                <a:latin typeface="Arial" panose="020B0604020202020204" pitchFamily="34" charset="0"/>
              </a:rPr>
              <a:t>settings, and synchronize the initial state of the client and server clipboards.</a:t>
            </a:r>
          </a:p>
          <a:p>
            <a:pPr algn="l" rtl="0"/>
            <a:endParaRPr lang="en-US" altLang="zh-CN" b="0" i="0" dirty="0">
              <a:solidFill>
                <a:srgbClr val="000000"/>
              </a:solidFill>
              <a:effectLst/>
              <a:latin typeface="Arial" panose="020B0604020202020204" pitchFamily="34" charset="0"/>
            </a:endParaRPr>
          </a:p>
          <a:p>
            <a:pPr algn="l" rtl="0"/>
            <a:r>
              <a:rPr lang="en-US" altLang="zh-CN" b="0" i="0" dirty="0">
                <a:solidFill>
                  <a:srgbClr val="000000"/>
                </a:solidFill>
                <a:effectLst/>
                <a:latin typeface="Arial" panose="020B0604020202020204" pitchFamily="34" charset="0"/>
              </a:rPr>
              <a:t>1. The server sends a Clipboard Capabilities PDU to the client to advertise the capabilities that it </a:t>
            </a:r>
          </a:p>
          <a:p>
            <a:pPr algn="l" rtl="0"/>
            <a:r>
              <a:rPr lang="en-US" altLang="zh-CN" b="0" i="0" dirty="0">
                <a:solidFill>
                  <a:srgbClr val="000000"/>
                </a:solidFill>
                <a:effectLst/>
                <a:latin typeface="Arial" panose="020B0604020202020204" pitchFamily="34" charset="0"/>
              </a:rPr>
              <a:t>supports. </a:t>
            </a:r>
          </a:p>
          <a:p>
            <a:pPr algn="l" rtl="0"/>
            <a:r>
              <a:rPr lang="en-US" altLang="zh-CN" b="0" i="0" dirty="0">
                <a:solidFill>
                  <a:srgbClr val="000000"/>
                </a:solidFill>
                <a:effectLst/>
                <a:latin typeface="Arial" panose="020B0604020202020204" pitchFamily="34" charset="0"/>
              </a:rPr>
              <a:t>2. The server sends a Monitor Ready PDU to the client. </a:t>
            </a:r>
          </a:p>
          <a:p>
            <a:pPr algn="l" rtl="0"/>
            <a:r>
              <a:rPr lang="en-US" altLang="zh-CN" b="0" i="0" dirty="0">
                <a:solidFill>
                  <a:srgbClr val="000000"/>
                </a:solidFill>
                <a:effectLst/>
                <a:latin typeface="Arial" panose="020B0604020202020204" pitchFamily="34" charset="0"/>
              </a:rPr>
              <a:t>3. Upon receiving the Monitor Ready PDU, the client transmits its capabilities to the server by using a </a:t>
            </a:r>
          </a:p>
          <a:p>
            <a:pPr algn="l" rtl="0"/>
            <a:r>
              <a:rPr lang="en-US" altLang="zh-CN" b="0" i="0" dirty="0">
                <a:solidFill>
                  <a:srgbClr val="000000"/>
                </a:solidFill>
                <a:effectLst/>
                <a:latin typeface="Arial" panose="020B0604020202020204" pitchFamily="34" charset="0"/>
              </a:rPr>
              <a:t>Clipboard Capabilities PDU. </a:t>
            </a:r>
          </a:p>
          <a:p>
            <a:pPr algn="l" rtl="0"/>
            <a:r>
              <a:rPr lang="en-US" altLang="zh-CN" b="0" i="0" dirty="0">
                <a:solidFill>
                  <a:srgbClr val="000000"/>
                </a:solidFill>
                <a:effectLst/>
                <a:latin typeface="Arial" panose="020B0604020202020204" pitchFamily="34" charset="0"/>
              </a:rPr>
              <a:t>4. The client sends the Temporary Directory PDU to inform the server of a location on the client file </a:t>
            </a:r>
          </a:p>
          <a:p>
            <a:pPr algn="l" rtl="0"/>
            <a:r>
              <a:rPr lang="en-US" altLang="zh-CN" b="0" i="0" dirty="0">
                <a:solidFill>
                  <a:srgbClr val="000000"/>
                </a:solidFill>
                <a:effectLst/>
                <a:latin typeface="Arial" panose="020B0604020202020204" pitchFamily="34" charset="0"/>
              </a:rPr>
              <a:t>system that can be used to deposit files being copied to the client. To make use of this location, </a:t>
            </a:r>
          </a:p>
          <a:p>
            <a:pPr algn="l" rtl="0"/>
            <a:r>
              <a:rPr lang="en-US" altLang="zh-CN" b="0" i="0" dirty="0">
                <a:solidFill>
                  <a:srgbClr val="000000"/>
                </a:solidFill>
                <a:effectLst/>
                <a:latin typeface="Arial" panose="020B0604020202020204" pitchFamily="34" charset="0"/>
              </a:rPr>
              <a:t>the server has to be able to access it directly. At this point, the client and the server capability </a:t>
            </a:r>
          </a:p>
          <a:p>
            <a:pPr algn="l" rtl="0"/>
            <a:r>
              <a:rPr lang="en-US" altLang="zh-CN" b="0" i="0" dirty="0">
                <a:solidFill>
                  <a:srgbClr val="000000"/>
                </a:solidFill>
                <a:effectLst/>
                <a:latin typeface="Arial" panose="020B0604020202020204" pitchFamily="34" charset="0"/>
              </a:rPr>
              <a:t>negotiation is complete. </a:t>
            </a:r>
          </a:p>
          <a:p>
            <a:pPr algn="l" rtl="0"/>
            <a:r>
              <a:rPr lang="en-US" altLang="zh-CN" b="0" i="0" dirty="0">
                <a:solidFill>
                  <a:srgbClr val="000000"/>
                </a:solidFill>
                <a:effectLst/>
                <a:latin typeface="Arial" panose="020B0604020202020204" pitchFamily="34" charset="0"/>
              </a:rPr>
              <a:t>5. The final stage of the Initialization Sequence involves synchronizing the Clipboard Formats on the </a:t>
            </a:r>
          </a:p>
          <a:p>
            <a:pPr algn="l" rtl="0"/>
            <a:r>
              <a:rPr lang="en-US" altLang="zh-CN" b="0" i="0" dirty="0">
                <a:solidFill>
                  <a:srgbClr val="000000"/>
                </a:solidFill>
                <a:effectLst/>
                <a:latin typeface="Arial" panose="020B0604020202020204" pitchFamily="34" charset="0"/>
              </a:rPr>
              <a:t>server clipboard with the client. This is accomplished by effectively mimicking a copy operation on </a:t>
            </a:r>
          </a:p>
          <a:p>
            <a:pPr algn="l" rtl="0"/>
            <a:r>
              <a:rPr lang="en-US" altLang="zh-CN" b="0" i="0" dirty="0">
                <a:solidFill>
                  <a:srgbClr val="000000"/>
                </a:solidFill>
                <a:effectLst/>
                <a:latin typeface="Arial" panose="020B0604020202020204" pitchFamily="34" charset="0"/>
              </a:rPr>
              <a:t>the client by forcing it to send a Format List PDU. </a:t>
            </a:r>
          </a:p>
          <a:p>
            <a:pPr algn="l" rtl="0"/>
            <a:r>
              <a:rPr lang="en-US" altLang="zh-CN" b="0" i="0" dirty="0">
                <a:solidFill>
                  <a:srgbClr val="000000"/>
                </a:solidFill>
                <a:effectLst/>
                <a:latin typeface="Arial" panose="020B0604020202020204" pitchFamily="34" charset="0"/>
              </a:rPr>
              <a:t>6. The server responds with a Format List Response PDU. </a:t>
            </a:r>
          </a:p>
          <a:p>
            <a:pPr algn="l" rtl="0"/>
            <a:endParaRPr lang="en-US" altLang="zh-CN" b="0" i="0" dirty="0">
              <a:solidFill>
                <a:srgbClr val="000000"/>
              </a:solidFill>
              <a:effectLst/>
              <a:latin typeface="Arial" panose="020B0604020202020204" pitchFamily="34" charset="0"/>
            </a:endParaRPr>
          </a:p>
          <a:p>
            <a:pPr algn="l" rtl="0"/>
            <a:r>
              <a:rPr lang="en-US" altLang="zh-CN" b="0" i="0" dirty="0">
                <a:solidFill>
                  <a:srgbClr val="000000"/>
                </a:solidFill>
                <a:effectLst/>
                <a:latin typeface="Arial" panose="020B0604020202020204" pitchFamily="34" charset="0"/>
              </a:rPr>
              <a:t>On the right, Here are Data Transfer Sequences. The diagram that follows presents a possible data transfer sequence. The goal of the Data Transfer Sequences is to perform a copy or paste operation.</a:t>
            </a:r>
          </a:p>
          <a:p>
            <a:pPr algn="l" rtl="0"/>
            <a:endParaRPr lang="en-US" altLang="zh-CN" b="0" i="0" dirty="0">
              <a:solidFill>
                <a:srgbClr val="000000"/>
              </a:solidFill>
              <a:effectLst/>
              <a:latin typeface="Arial" panose="020B0604020202020204" pitchFamily="34" charset="0"/>
            </a:endParaRPr>
          </a:p>
          <a:p>
            <a:pPr algn="l" rtl="0"/>
            <a:r>
              <a:rPr lang="en-US" altLang="zh-CN" b="0" i="0" dirty="0">
                <a:solidFill>
                  <a:srgbClr val="000000"/>
                </a:solidFill>
                <a:effectLst/>
                <a:latin typeface="Arial" panose="020B0604020202020204" pitchFamily="34" charset="0"/>
              </a:rPr>
              <a:t>When the share clipboard owner does a copy operation, it will send a format list </a:t>
            </a:r>
            <a:r>
              <a:rPr lang="en-US" altLang="zh-CN" b="0" i="0" dirty="0" err="1">
                <a:solidFill>
                  <a:srgbClr val="000000"/>
                </a:solidFill>
                <a:effectLst/>
                <a:latin typeface="Arial" panose="020B0604020202020204" pitchFamily="34" charset="0"/>
              </a:rPr>
              <a:t>pdu</a:t>
            </a:r>
            <a:r>
              <a:rPr lang="en-US" altLang="zh-CN" b="0" i="0" dirty="0">
                <a:solidFill>
                  <a:srgbClr val="000000"/>
                </a:solidFill>
                <a:effectLst/>
                <a:latin typeface="Arial" panose="020B0604020202020204" pitchFamily="34" charset="0"/>
              </a:rPr>
              <a:t> to another side. Then a format list response </a:t>
            </a:r>
            <a:r>
              <a:rPr lang="en-US" altLang="zh-CN" b="0" i="0" dirty="0" err="1">
                <a:solidFill>
                  <a:srgbClr val="000000"/>
                </a:solidFill>
                <a:effectLst/>
                <a:latin typeface="Arial" panose="020B0604020202020204" pitchFamily="34" charset="0"/>
              </a:rPr>
              <a:t>pdu</a:t>
            </a:r>
            <a:r>
              <a:rPr lang="en-US" altLang="zh-CN" b="0" i="0" dirty="0">
                <a:solidFill>
                  <a:srgbClr val="000000"/>
                </a:solidFill>
                <a:effectLst/>
                <a:latin typeface="Arial" panose="020B0604020202020204" pitchFamily="34" charset="0"/>
              </a:rPr>
              <a:t> will respond from the local clipboard owner. Next, if the local clipboard owner does a paste operation. It will send format data request </a:t>
            </a:r>
            <a:r>
              <a:rPr lang="en-US" altLang="zh-CN" b="0" i="0" dirty="0" err="1">
                <a:solidFill>
                  <a:srgbClr val="000000"/>
                </a:solidFill>
                <a:effectLst/>
                <a:latin typeface="Arial" panose="020B0604020202020204" pitchFamily="34" charset="0"/>
              </a:rPr>
              <a:t>pdu</a:t>
            </a:r>
            <a:r>
              <a:rPr lang="en-US" altLang="zh-CN" b="0" i="0" dirty="0">
                <a:solidFill>
                  <a:srgbClr val="000000"/>
                </a:solidFill>
                <a:effectLst/>
                <a:latin typeface="Arial" panose="020B0604020202020204" pitchFamily="34" charset="0"/>
              </a:rPr>
              <a:t> to shared clipboard owner and receive response </a:t>
            </a:r>
            <a:r>
              <a:rPr lang="en-US" altLang="zh-CN" b="0" i="0" dirty="0" err="1">
                <a:solidFill>
                  <a:srgbClr val="000000"/>
                </a:solidFill>
                <a:effectLst/>
                <a:latin typeface="Arial" panose="020B0604020202020204" pitchFamily="34" charset="0"/>
              </a:rPr>
              <a:t>pdu</a:t>
            </a:r>
            <a:r>
              <a:rPr lang="en-US" altLang="zh-CN" b="0" i="0" dirty="0">
                <a:solidFill>
                  <a:srgbClr val="000000"/>
                </a:solidFill>
                <a:effectLst/>
                <a:latin typeface="Arial" panose="020B0604020202020204" pitchFamily="34" charset="0"/>
              </a:rPr>
              <a:t>. Then it will send file contents request </a:t>
            </a:r>
            <a:r>
              <a:rPr lang="en-US" altLang="zh-CN" b="0" i="0" dirty="0" err="1">
                <a:solidFill>
                  <a:srgbClr val="000000"/>
                </a:solidFill>
                <a:effectLst/>
                <a:latin typeface="Arial" panose="020B0604020202020204" pitchFamily="34" charset="0"/>
              </a:rPr>
              <a:t>pdu</a:t>
            </a:r>
            <a:r>
              <a:rPr lang="en-US" altLang="zh-CN" b="0" i="0" dirty="0">
                <a:solidFill>
                  <a:srgbClr val="000000"/>
                </a:solidFill>
                <a:effectLst/>
                <a:latin typeface="Arial" panose="020B0604020202020204" pitchFamily="34" charset="0"/>
              </a:rPr>
              <a:t> to obtain file contents to  another side, and the shared clipboard owner will respond file contents response PDU. Thus, the copy and paste operation is finished. </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20</a:t>
            </a:fld>
            <a:endParaRPr lang="zh-CN" altLang="en-US"/>
          </a:p>
        </p:txBody>
      </p:sp>
    </p:spTree>
    <p:extLst>
      <p:ext uri="{BB962C8B-B14F-4D97-AF65-F5344CB8AC3E}">
        <p14:creationId xmlns:p14="http://schemas.microsoft.com/office/powerpoint/2010/main" val="2208882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of detailed data during copy and paste operation. Firstly, the Share clipboard owner sends format list </a:t>
            </a:r>
            <a:r>
              <a:rPr lang="en-US" altLang="zh-CN" dirty="0" err="1"/>
              <a:t>pdu</a:t>
            </a:r>
            <a:r>
              <a:rPr lang="en-US" altLang="zh-CN" dirty="0"/>
              <a:t> to the local clipboard owner, this </a:t>
            </a:r>
            <a:r>
              <a:rPr lang="en-US" altLang="zh-CN" dirty="0" err="1"/>
              <a:t>pdu</a:t>
            </a:r>
            <a:r>
              <a:rPr lang="en-US" altLang="zh-CN" dirty="0"/>
              <a:t> contains format ID 0xc079 corresponding to format name “</a:t>
            </a:r>
            <a:r>
              <a:rPr lang="en-US" altLang="zh-CN" dirty="0" err="1"/>
              <a:t>FileGroupDescriptorW</a:t>
            </a:r>
            <a:r>
              <a:rPr lang="en-US" altLang="zh-CN" dirty="0"/>
              <a:t>”. All data copied to a system clipboard has to conform to a format specification, known as a Clipboard </a:t>
            </a:r>
          </a:p>
          <a:p>
            <a:r>
              <a:rPr lang="en-US" altLang="zh-CN" dirty="0"/>
              <a:t>Format. Each Clipboard Format is identified by a unique numeric format ID. This format ID is used to </a:t>
            </a:r>
          </a:p>
          <a:p>
            <a:r>
              <a:rPr lang="en-US" altLang="zh-CN" dirty="0"/>
              <a:t>tag the data on the clipboard so that any application enumerating the contents of the clipboard is able </a:t>
            </a:r>
          </a:p>
          <a:p>
            <a:r>
              <a:rPr lang="en-US" altLang="zh-CN" dirty="0"/>
              <a:t>to determine the format of the data without having to extract and analyze it. the File List format type uses “</a:t>
            </a:r>
            <a:r>
              <a:rPr lang="en-US" altLang="zh-CN" dirty="0" err="1"/>
              <a:t>FileGroupDescriptor</a:t>
            </a:r>
            <a:r>
              <a:rPr lang="en-US" altLang="zh-CN" dirty="0"/>
              <a:t>”  hard-coded Clipboard Format name, when referring to File List data within the context of the Clipboard Virtual </a:t>
            </a:r>
          </a:p>
          <a:p>
            <a:r>
              <a:rPr lang="en-US" altLang="zh-CN" dirty="0"/>
              <a:t>Channel Extension PDUs, this Clipboard Format name is always used.</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21</a:t>
            </a:fld>
            <a:endParaRPr lang="zh-CN" altLang="en-US"/>
          </a:p>
        </p:txBody>
      </p:sp>
    </p:spTree>
    <p:extLst>
      <p:ext uri="{BB962C8B-B14F-4D97-AF65-F5344CB8AC3E}">
        <p14:creationId xmlns:p14="http://schemas.microsoft.com/office/powerpoint/2010/main" val="330811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local clipboard owner respond format list response </a:t>
            </a:r>
            <a:r>
              <a:rPr lang="en-US" altLang="zh-CN" dirty="0" err="1"/>
              <a:t>pdu</a:t>
            </a:r>
            <a:r>
              <a:rPr lang="en-US" altLang="zh-CN" dirty="0"/>
              <a:t> with flags CB_RESPONSE_OK.</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22</a:t>
            </a:fld>
            <a:endParaRPr lang="zh-CN" altLang="en-US"/>
          </a:p>
        </p:txBody>
      </p:sp>
    </p:spTree>
    <p:extLst>
      <p:ext uri="{BB962C8B-B14F-4D97-AF65-F5344CB8AC3E}">
        <p14:creationId xmlns:p14="http://schemas.microsoft.com/office/powerpoint/2010/main" val="391171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when a local user does a paste operation. A format data request </a:t>
            </a:r>
            <a:r>
              <a:rPr lang="en-US" altLang="zh-CN" dirty="0" err="1"/>
              <a:t>pdu</a:t>
            </a:r>
            <a:r>
              <a:rPr lang="en-US" altLang="zh-CN" dirty="0"/>
              <a:t> will be sent to the shared clipboard owner. In this case, it requires data with format ID 0xc079.</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23</a:t>
            </a:fld>
            <a:endParaRPr lang="zh-CN" altLang="en-US"/>
          </a:p>
        </p:txBody>
      </p:sp>
    </p:spTree>
    <p:extLst>
      <p:ext uri="{BB962C8B-B14F-4D97-AF65-F5344CB8AC3E}">
        <p14:creationId xmlns:p14="http://schemas.microsoft.com/office/powerpoint/2010/main" val="84018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shared clipboard owner responses format data response </a:t>
            </a:r>
            <a:r>
              <a:rPr lang="en-US" altLang="zh-CN" dirty="0" err="1"/>
              <a:t>pdu</a:t>
            </a:r>
            <a:r>
              <a:rPr lang="en-US" altLang="zh-CN" dirty="0"/>
              <a:t>. Here, it responds file name “File1.txt”. Next, we start tracing how the client is receiving and handling messages.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24</a:t>
            </a:fld>
            <a:endParaRPr lang="zh-CN" altLang="en-US"/>
          </a:p>
        </p:txBody>
      </p:sp>
    </p:spTree>
    <p:extLst>
      <p:ext uri="{BB962C8B-B14F-4D97-AF65-F5344CB8AC3E}">
        <p14:creationId xmlns:p14="http://schemas.microsoft.com/office/powerpoint/2010/main" val="374168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is part of the </a:t>
            </a:r>
            <a:r>
              <a:rPr lang="en-US" altLang="zh-CN" dirty="0" err="1"/>
              <a:t>CTSBufferResult</a:t>
            </a:r>
            <a:r>
              <a:rPr lang="en-US" altLang="zh-CN" dirty="0"/>
              <a:t>::</a:t>
            </a:r>
            <a:r>
              <a:rPr lang="en-US" altLang="zh-CN" dirty="0" err="1"/>
              <a:t>CreateInstance</a:t>
            </a:r>
            <a:r>
              <a:rPr lang="en-US" altLang="zh-CN" dirty="0"/>
              <a:t> function codes. The above is the function call stack. </a:t>
            </a:r>
            <a:r>
              <a:rPr lang="en-US" altLang="zh-CN" dirty="0" err="1"/>
              <a:t>CTSBufferResult</a:t>
            </a:r>
            <a:r>
              <a:rPr lang="en-US" altLang="zh-CN" dirty="0"/>
              <a:t>::</a:t>
            </a:r>
            <a:r>
              <a:rPr lang="en-US" altLang="zh-CN" dirty="0" err="1"/>
              <a:t>CreateInstance</a:t>
            </a:r>
            <a:r>
              <a:rPr lang="en-US" altLang="zh-CN" dirty="0"/>
              <a:t> will create a structure variable name </a:t>
            </a:r>
            <a:r>
              <a:rPr lang="en-US" altLang="zh-CN" dirty="0" err="1"/>
              <a:t>bufferResult</a:t>
            </a:r>
            <a:r>
              <a:rPr lang="en-US" altLang="zh-CN" dirty="0"/>
              <a:t>, store incoming protocol message to +60h filed, and its length is assigned to filed 58h. Remember this function </a:t>
            </a:r>
            <a:r>
              <a:rPr lang="en-US" altLang="zh-CN" dirty="0" err="1"/>
              <a:t>CTSCoreEventSource</a:t>
            </a:r>
            <a:r>
              <a:rPr lang="en-US" altLang="zh-CN" dirty="0"/>
              <a:t>::</a:t>
            </a:r>
            <a:r>
              <a:rPr lang="en-US" altLang="zh-CN" dirty="0" err="1"/>
              <a:t>FireASyncNotification</a:t>
            </a:r>
            <a:r>
              <a:rPr lang="en-US" altLang="zh-CN" dirty="0"/>
              <a:t> with green color.</a:t>
            </a:r>
            <a:endParaRPr lang="en-US" altLang="zh-CN" sz="1200" dirty="0">
              <a:solidFill>
                <a:schemeClr val="accent6"/>
              </a:solidFill>
            </a:endParaRPr>
          </a:p>
        </p:txBody>
      </p:sp>
      <p:sp>
        <p:nvSpPr>
          <p:cNvPr id="4" name="灯片编号占位符 3"/>
          <p:cNvSpPr>
            <a:spLocks noGrp="1"/>
          </p:cNvSpPr>
          <p:nvPr>
            <p:ph type="sldNum" sz="quarter" idx="5"/>
          </p:nvPr>
        </p:nvSpPr>
        <p:spPr/>
        <p:txBody>
          <a:bodyPr/>
          <a:lstStyle/>
          <a:p>
            <a:fld id="{5B9D3C3C-9B00-4CF2-A491-A0B2647FBDD7}" type="slidenum">
              <a:rPr lang="zh-CN" altLang="en-US" smtClean="0"/>
              <a:t>25</a:t>
            </a:fld>
            <a:endParaRPr lang="zh-CN" altLang="en-US"/>
          </a:p>
        </p:txBody>
      </p:sp>
    </p:spTree>
    <p:extLst>
      <p:ext uri="{BB962C8B-B14F-4D97-AF65-F5344CB8AC3E}">
        <p14:creationId xmlns:p14="http://schemas.microsoft.com/office/powerpoint/2010/main" val="360819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a:t>
            </a:r>
            <a:r>
              <a:rPr lang="en-US" altLang="zh-CN" dirty="0" err="1"/>
              <a:t>CTSCoreEventSource</a:t>
            </a:r>
            <a:r>
              <a:rPr lang="en-US" altLang="zh-CN" dirty="0"/>
              <a:t>::</a:t>
            </a:r>
            <a:r>
              <a:rPr lang="en-US" altLang="zh-CN" dirty="0" err="1"/>
              <a:t>FireASyncNotification</a:t>
            </a:r>
            <a:r>
              <a:rPr lang="en-US" altLang="zh-CN" dirty="0"/>
              <a:t> will call </a:t>
            </a:r>
            <a:r>
              <a:rPr lang="en-US" altLang="zh-CN" dirty="0" err="1"/>
              <a:t>CTSCoreEventSource</a:t>
            </a:r>
            <a:r>
              <a:rPr lang="en-US" altLang="zh-CN" dirty="0"/>
              <a:t>::</a:t>
            </a:r>
            <a:r>
              <a:rPr lang="en-US" altLang="zh-CN" dirty="0" err="1"/>
              <a:t>InternalFireAsyncNotification</a:t>
            </a:r>
            <a:r>
              <a:rPr lang="en-US" altLang="zh-CN" dirty="0"/>
              <a:t>, as this picture shows, It puts the </a:t>
            </a:r>
            <a:r>
              <a:rPr lang="en-US" altLang="zh-CN" dirty="0" err="1"/>
              <a:t>bufferResult</a:t>
            </a:r>
            <a:r>
              <a:rPr lang="en-US" altLang="zh-CN" dirty="0"/>
              <a:t> with 0x50 offset as a parameter into function </a:t>
            </a:r>
            <a:r>
              <a:rPr lang="en-US" altLang="zh-CN" dirty="0" err="1"/>
              <a:t>CTSCoreEventSource</a:t>
            </a:r>
            <a:r>
              <a:rPr lang="en-US" altLang="zh-CN" dirty="0"/>
              <a:t>::</a:t>
            </a:r>
            <a:r>
              <a:rPr lang="en-US" altLang="zh-CN" dirty="0" err="1"/>
              <a:t>InternalFireAsyncNotification</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26</a:t>
            </a:fld>
            <a:endParaRPr lang="zh-CN" altLang="en-US"/>
          </a:p>
        </p:txBody>
      </p:sp>
    </p:spTree>
    <p:extLst>
      <p:ext uri="{BB962C8B-B14F-4D97-AF65-F5344CB8AC3E}">
        <p14:creationId xmlns:p14="http://schemas.microsoft.com/office/powerpoint/2010/main" val="1198071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FF0000"/>
                </a:solidFill>
              </a:rPr>
              <a:t>Then, </a:t>
            </a:r>
            <a:r>
              <a:rPr lang="en-US" altLang="zh-CN" sz="1200" dirty="0" err="1">
                <a:solidFill>
                  <a:srgbClr val="FF0000"/>
                </a:solidFill>
              </a:rPr>
              <a:t>mstscax!CTSThread</a:t>
            </a:r>
            <a:r>
              <a:rPr lang="en-US" altLang="zh-CN" sz="1200" dirty="0">
                <a:solidFill>
                  <a:srgbClr val="FF0000"/>
                </a:solidFill>
              </a:rPr>
              <a:t>::</a:t>
            </a:r>
            <a:r>
              <a:rPr lang="en-US" altLang="zh-CN" sz="1200" dirty="0" err="1">
                <a:solidFill>
                  <a:srgbClr val="FF0000"/>
                </a:solidFill>
              </a:rPr>
              <a:t>AddCallback</a:t>
            </a:r>
            <a:r>
              <a:rPr lang="en-US" altLang="zh-CN" sz="1200" dirty="0">
                <a:solidFill>
                  <a:srgbClr val="FF0000"/>
                </a:solidFill>
              </a:rPr>
              <a:t> will be called in </a:t>
            </a:r>
            <a:r>
              <a:rPr lang="en-US" altLang="zh-CN" sz="1200" dirty="0" err="1">
                <a:solidFill>
                  <a:srgbClr val="FF0000"/>
                </a:solidFill>
              </a:rPr>
              <a:t>mstscax!CTSCoreEventSource</a:t>
            </a:r>
            <a:r>
              <a:rPr lang="en-US" altLang="zh-CN" sz="1200" dirty="0">
                <a:solidFill>
                  <a:srgbClr val="FF0000"/>
                </a:solidFill>
              </a:rPr>
              <a:t>::</a:t>
            </a:r>
            <a:r>
              <a:rPr lang="en-US" altLang="zh-CN" sz="1200" dirty="0" err="1">
                <a:solidFill>
                  <a:srgbClr val="FF0000"/>
                </a:solidFill>
              </a:rPr>
              <a:t>InternalFireAsyncNotification</a:t>
            </a:r>
            <a:endParaRPr lang="en-US" altLang="zh-CN"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FF0000"/>
                </a:solidFill>
              </a:rPr>
              <a:t>. In </a:t>
            </a:r>
            <a:r>
              <a:rPr lang="en-US" altLang="zh-CN" sz="1200" dirty="0" err="1">
                <a:solidFill>
                  <a:srgbClr val="FF0000"/>
                </a:solidFill>
              </a:rPr>
              <a:t>mstscax!CTSThread</a:t>
            </a:r>
            <a:r>
              <a:rPr lang="en-US" altLang="zh-CN" sz="1200" dirty="0">
                <a:solidFill>
                  <a:srgbClr val="FF0000"/>
                </a:solidFill>
              </a:rPr>
              <a:t>::</a:t>
            </a:r>
            <a:r>
              <a:rPr lang="en-US" altLang="zh-CN" sz="1200" dirty="0" err="1">
                <a:solidFill>
                  <a:srgbClr val="FF0000"/>
                </a:solidFill>
              </a:rPr>
              <a:t>AddCallback</a:t>
            </a:r>
            <a:r>
              <a:rPr lang="en-US" altLang="zh-CN" sz="1200" dirty="0">
                <a:solidFill>
                  <a:srgbClr val="FF0000"/>
                </a:solidFill>
              </a:rPr>
              <a:t>, it assigns bufferResult+0x50 to </a:t>
            </a:r>
            <a:r>
              <a:rPr lang="en-US" altLang="zh-CN" sz="1200" dirty="0" err="1">
                <a:solidFill>
                  <a:srgbClr val="FF0000"/>
                </a:solidFill>
              </a:rPr>
              <a:t>CTSMsg’s</a:t>
            </a:r>
            <a:r>
              <a:rPr lang="en-US" altLang="zh-CN" sz="1200" dirty="0">
                <a:solidFill>
                  <a:srgbClr val="FF0000"/>
                </a:solidFill>
              </a:rPr>
              <a:t> f_78h field. Because arguments adds 0x50, real buffer pointer is stored at +10h offset of f_78h  pointer. Size is at +08h of f_78h pointer.</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27</a:t>
            </a:fld>
            <a:endParaRPr lang="zh-CN" altLang="en-US"/>
          </a:p>
        </p:txBody>
      </p:sp>
    </p:spTree>
    <p:extLst>
      <p:ext uri="{BB962C8B-B14F-4D97-AF65-F5344CB8AC3E}">
        <p14:creationId xmlns:p14="http://schemas.microsoft.com/office/powerpoint/2010/main" val="1835482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function </a:t>
            </a:r>
            <a:r>
              <a:rPr lang="en-US" altLang="zh-CN" dirty="0" err="1"/>
              <a:t>CTSMsg</a:t>
            </a:r>
            <a:r>
              <a:rPr lang="en-US" altLang="zh-CN" dirty="0"/>
              <a:t>::Invoke, it will call message’s invoke function, in this picture, at line 31, it gets f_78h from </a:t>
            </a:r>
            <a:r>
              <a:rPr lang="en-US" altLang="zh-CN" dirty="0" err="1"/>
              <a:t>CTSMsg</a:t>
            </a:r>
            <a:r>
              <a:rPr lang="en-US" altLang="zh-CN" dirty="0"/>
              <a:t>, then put it to invoke function as an argument. This is the call stack of the Format Data Response invoker. It called </a:t>
            </a:r>
            <a:r>
              <a:rPr lang="en-US" altLang="zh-CN" dirty="0" err="1"/>
              <a:t>CClipBase</a:t>
            </a:r>
            <a:r>
              <a:rPr lang="en-US" altLang="zh-CN" dirty="0"/>
              <a:t>::</a:t>
            </a:r>
            <a:r>
              <a:rPr lang="en-US" altLang="zh-CN" dirty="0" err="1"/>
              <a:t>OnFormatDataResponseAsyncCallback</a:t>
            </a:r>
            <a:r>
              <a:rPr lang="en-US" altLang="zh-CN" dirty="0"/>
              <a:t>::Invoke function to handle coming message. Next, it calls </a:t>
            </a:r>
            <a:r>
              <a:rPr lang="en-US" altLang="zh-CN" dirty="0" err="1"/>
              <a:t>CClipBase</a:t>
            </a:r>
            <a:r>
              <a:rPr lang="en-US" altLang="zh-CN" dirty="0"/>
              <a:t>::</a:t>
            </a:r>
            <a:r>
              <a:rPr lang="en-US" altLang="zh-CN" dirty="0" err="1"/>
              <a:t>OnFormatDataResponse</a:t>
            </a:r>
            <a:r>
              <a:rPr lang="en-US" altLang="zh-CN" dirty="0"/>
              <a:t>.</a:t>
            </a:r>
            <a:endParaRPr lang="en-US" altLang="zh-CN" sz="1200"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28</a:t>
            </a:fld>
            <a:endParaRPr lang="zh-CN" altLang="en-US"/>
          </a:p>
        </p:txBody>
      </p:sp>
    </p:spTree>
    <p:extLst>
      <p:ext uri="{BB962C8B-B14F-4D97-AF65-F5344CB8AC3E}">
        <p14:creationId xmlns:p14="http://schemas.microsoft.com/office/powerpoint/2010/main" val="532720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t>
            </a:r>
            <a:r>
              <a:rPr lang="en-US" altLang="zh-CN" dirty="0" err="1"/>
              <a:t>CClipBase</a:t>
            </a:r>
            <a:r>
              <a:rPr lang="en-US" altLang="zh-CN" dirty="0"/>
              <a:t>::</a:t>
            </a:r>
            <a:r>
              <a:rPr lang="en-US" altLang="zh-CN" dirty="0" err="1"/>
              <a:t>OnFormatDataResponse</a:t>
            </a:r>
            <a:r>
              <a:rPr lang="en-US" altLang="zh-CN" dirty="0"/>
              <a:t>, it calls a dynamic function to get buffer and size from a2, which is f_78h. Later, the following format size is taken out from the buffer. And format ID is picked out from another structure.  After that, it calls </a:t>
            </a:r>
            <a:r>
              <a:rPr lang="en-US" altLang="zh-CN" dirty="0" err="1"/>
              <a:t>CFormatDataPacker</a:t>
            </a:r>
            <a:r>
              <a:rPr lang="en-US" altLang="zh-CN" dirty="0"/>
              <a:t>::</a:t>
            </a:r>
            <a:r>
              <a:rPr lang="en-US" altLang="zh-CN" dirty="0" err="1"/>
              <a:t>DecodeFormatData</a:t>
            </a:r>
            <a:endParaRPr lang="en-US" altLang="zh-CN" sz="1200"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29</a:t>
            </a:fld>
            <a:endParaRPr lang="zh-CN" altLang="en-US"/>
          </a:p>
        </p:txBody>
      </p:sp>
    </p:spTree>
    <p:extLst>
      <p:ext uri="{BB962C8B-B14F-4D97-AF65-F5344CB8AC3E}">
        <p14:creationId xmlns:p14="http://schemas.microsoft.com/office/powerpoint/2010/main" val="1969865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this is an outline, firstly, I will introduce virtual machine types and </a:t>
            </a:r>
            <a:r>
              <a:rPr lang="en-US" altLang="zh-CN" dirty="0" err="1"/>
              <a:t>hyper-v</a:t>
            </a:r>
            <a:r>
              <a:rPr lang="en-US" altLang="zh-CN" dirty="0"/>
              <a:t> architecture, then I will introduce potential attack surfaces, especially enhanced session mode. Next, Let's take a look at the RDP protocol, understand the place where you need to pay attention. After the paving is completed, we can start learning instances. They are all about path traversal, and they are very interesting. OK, let's begin.</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a:t>
            </a:fld>
            <a:endParaRPr lang="zh-CN" altLang="en-US"/>
          </a:p>
        </p:txBody>
      </p:sp>
    </p:spTree>
    <p:extLst>
      <p:ext uri="{BB962C8B-B14F-4D97-AF65-F5344CB8AC3E}">
        <p14:creationId xmlns:p14="http://schemas.microsoft.com/office/powerpoint/2010/main" val="1402014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Through the previous series of processes, we know how the client is receiving and handling COPY and PASTE related data flows. Now, let's study 2 famous cases.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30</a:t>
            </a:fld>
            <a:endParaRPr lang="zh-CN" altLang="en-US"/>
          </a:p>
        </p:txBody>
      </p:sp>
    </p:spTree>
    <p:extLst>
      <p:ext uri="{BB962C8B-B14F-4D97-AF65-F5344CB8AC3E}">
        <p14:creationId xmlns:p14="http://schemas.microsoft.com/office/powerpoint/2010/main" val="738253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case is CVE-2019-0887, it was found by Checkpoint researcher. On the right, </a:t>
            </a:r>
            <a:r>
              <a:rPr lang="en-US" altLang="zh-CN" dirty="0" err="1"/>
              <a:t>rdpclip</a:t>
            </a:r>
            <a:r>
              <a:rPr lang="en-US" altLang="zh-CN" dirty="0"/>
              <a:t> acts as shared clipboard owner when the guest user updates clipboard, so the host process </a:t>
            </a:r>
            <a:r>
              <a:rPr lang="en-US" altLang="zh-CN" dirty="0" err="1"/>
              <a:t>vmconnect</a:t>
            </a:r>
            <a:r>
              <a:rPr lang="en-US" altLang="zh-CN" dirty="0"/>
              <a:t> acts as local clipboard owner. When the host user does a paste operation, </a:t>
            </a:r>
            <a:r>
              <a:rPr lang="en-US" altLang="zh-CN" dirty="0" err="1"/>
              <a:t>vmconnect</a:t>
            </a:r>
            <a:r>
              <a:rPr lang="en-US" altLang="zh-CN" dirty="0"/>
              <a:t> will send a Format Data Request PDU to the Guest. And </a:t>
            </a:r>
            <a:r>
              <a:rPr lang="en-US" altLang="zh-CN" dirty="0" err="1"/>
              <a:t>rdpclip</a:t>
            </a:r>
            <a:r>
              <a:rPr lang="en-US" altLang="zh-CN" dirty="0"/>
              <a:t> will respond Format Data Response PDU to </a:t>
            </a:r>
            <a:r>
              <a:rPr lang="en-US" altLang="zh-CN" dirty="0" err="1"/>
              <a:t>vmconnect</a:t>
            </a:r>
            <a:r>
              <a:rPr lang="en-US" altLang="zh-CN" dirty="0"/>
              <a:t>. Finally, </a:t>
            </a:r>
            <a:r>
              <a:rPr lang="en-US" altLang="zh-CN" dirty="0" err="1"/>
              <a:t>vmconnect</a:t>
            </a:r>
            <a:r>
              <a:rPr lang="en-US" altLang="zh-CN" dirty="0"/>
              <a:t> will call </a:t>
            </a:r>
            <a:r>
              <a:rPr lang="en-US" altLang="zh-CN" dirty="0" err="1"/>
              <a:t>CFormatDataPacker</a:t>
            </a:r>
            <a:r>
              <a:rPr lang="en-US" altLang="zh-CN" dirty="0"/>
              <a:t>::</a:t>
            </a:r>
            <a:r>
              <a:rPr lang="en-US" altLang="zh-CN" dirty="0" err="1"/>
              <a:t>DecodeFormatData</a:t>
            </a:r>
            <a:r>
              <a:rPr lang="en-US" altLang="zh-CN" dirty="0"/>
              <a:t> function to handle this PDU. a3 is the format ID of request data. The function doesn’t check the file name when the format type is </a:t>
            </a:r>
            <a:r>
              <a:rPr lang="en-US" altLang="zh-CN" dirty="0" err="1"/>
              <a:t>FileGroupdescriptorW</a:t>
            </a:r>
            <a:r>
              <a:rPr lang="en-US" altLang="zh-CN" dirty="0"/>
              <a:t> or </a:t>
            </a:r>
            <a:r>
              <a:rPr lang="en-US" altLang="zh-CN" dirty="0" err="1"/>
              <a:t>FileGroupdescriptorA</a:t>
            </a:r>
            <a:r>
              <a:rPr lang="en-US" altLang="zh-CN" dirty="0"/>
              <a:t>. Therefore, the file name containing “\..\” will be put into the local clipboard. Thus, we can trigger the Path Traversal in </a:t>
            </a:r>
            <a:r>
              <a:rPr lang="en-US" altLang="zh-CN" dirty="0" err="1"/>
              <a:t>vmconnect</a:t>
            </a:r>
            <a:r>
              <a:rPr lang="en-US" altLang="zh-CN" dirty="0"/>
              <a:t> process and drop an arbitrary file on the host.</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31</a:t>
            </a:fld>
            <a:endParaRPr lang="zh-CN" altLang="en-US"/>
          </a:p>
        </p:txBody>
      </p:sp>
    </p:spTree>
    <p:extLst>
      <p:ext uri="{BB962C8B-B14F-4D97-AF65-F5344CB8AC3E}">
        <p14:creationId xmlns:p14="http://schemas.microsoft.com/office/powerpoint/2010/main" val="2614232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Later, Microsoft released the patch of CVE-2019-0887. It uses the </a:t>
            </a:r>
            <a:r>
              <a:rPr lang="en-US" altLang="zh-CN" dirty="0" err="1"/>
              <a:t>PathCchCanonicalize</a:t>
            </a:r>
            <a:r>
              <a:rPr lang="en-US" altLang="zh-CN" dirty="0"/>
              <a:t> function to validate the file path when the format name is “</a:t>
            </a:r>
            <a:r>
              <a:rPr lang="en-US" altLang="zh-CN" dirty="0" err="1"/>
              <a:t>FileDescriptor</a:t>
            </a:r>
            <a:r>
              <a:rPr lang="en-US" altLang="zh-CN" dirty="0"/>
              <a:t>”. This function converts a path string into a canonical form like these examples. The patch seems ok.</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32</a:t>
            </a:fld>
            <a:endParaRPr lang="zh-CN" altLang="en-US"/>
          </a:p>
        </p:txBody>
      </p:sp>
    </p:spTree>
    <p:extLst>
      <p:ext uri="{BB962C8B-B14F-4D97-AF65-F5344CB8AC3E}">
        <p14:creationId xmlns:p14="http://schemas.microsoft.com/office/powerpoint/2010/main" val="3738982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look at this picture, I wrote an example of using </a:t>
            </a:r>
            <a:r>
              <a:rPr lang="en-US" altLang="zh-CN" dirty="0" err="1"/>
              <a:t>PathCchCanonicalize</a:t>
            </a:r>
            <a:r>
              <a:rPr lang="en-US" altLang="zh-CN" dirty="0"/>
              <a:t>, it doesn’t convert “/../”! But Windows parses “/…/”! So we can bypass that patch. Thus, Microsoft decides to change “/” to “\” before calling </a:t>
            </a:r>
            <a:r>
              <a:rPr lang="en-US" altLang="zh-CN" dirty="0" err="1"/>
              <a:t>PatchCchCanonicalize</a:t>
            </a:r>
            <a:r>
              <a:rPr lang="en-US" altLang="zh-CN" dirty="0"/>
              <a:t>. The end.</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33</a:t>
            </a:fld>
            <a:endParaRPr lang="zh-CN" altLang="en-US"/>
          </a:p>
        </p:txBody>
      </p:sp>
    </p:spTree>
    <p:extLst>
      <p:ext uri="{BB962C8B-B14F-4D97-AF65-F5344CB8AC3E}">
        <p14:creationId xmlns:p14="http://schemas.microsoft.com/office/powerpoint/2010/main" val="3685947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34</a:t>
            </a:fld>
            <a:endParaRPr lang="zh-CN" altLang="en-US"/>
          </a:p>
        </p:txBody>
      </p:sp>
    </p:spTree>
    <p:extLst>
      <p:ext uri="{BB962C8B-B14F-4D97-AF65-F5344CB8AC3E}">
        <p14:creationId xmlns:p14="http://schemas.microsoft.com/office/powerpoint/2010/main" val="162199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it’s time to show my finding.</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35</a:t>
            </a:fld>
            <a:endParaRPr lang="zh-CN" altLang="en-US"/>
          </a:p>
        </p:txBody>
      </p:sp>
    </p:spTree>
    <p:extLst>
      <p:ext uri="{BB962C8B-B14F-4D97-AF65-F5344CB8AC3E}">
        <p14:creationId xmlns:p14="http://schemas.microsoft.com/office/powerpoint/2010/main" val="2780564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of all, let’s review this picture, guest process used a pipe to read and write messages from </a:t>
            </a:r>
            <a:r>
              <a:rPr lang="en-US" altLang="zh-CN" dirty="0" err="1"/>
              <a:t>vmconnect</a:t>
            </a:r>
            <a:r>
              <a:rPr lang="en-US" altLang="zh-CN" dirty="0"/>
              <a:t>. So we can modify its message before sending it to </a:t>
            </a:r>
            <a:r>
              <a:rPr lang="en-US" altLang="zh-CN" dirty="0" err="1"/>
              <a:t>vmconnect</a:t>
            </a:r>
            <a:r>
              <a:rPr lang="en-US" altLang="zh-CN" dirty="0"/>
              <a:t> by hooking W</a:t>
            </a:r>
            <a:r>
              <a:rPr lang="en-US" altLang="zh-CN"/>
              <a:t>riteFile</a:t>
            </a:r>
            <a:r>
              <a:rPr lang="en-US" altLang="zh-CN" dirty="0"/>
              <a:t> Function</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36</a:t>
            </a:fld>
            <a:endParaRPr lang="zh-CN" altLang="en-US"/>
          </a:p>
        </p:txBody>
      </p:sp>
    </p:spTree>
    <p:extLst>
      <p:ext uri="{BB962C8B-B14F-4D97-AF65-F5344CB8AC3E}">
        <p14:creationId xmlns:p14="http://schemas.microsoft.com/office/powerpoint/2010/main" val="3204894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 wrote this simple POC to reproduce cve-2019-0887 on Windows 11. I hooked the </a:t>
            </a:r>
            <a:r>
              <a:rPr lang="en-US" altLang="zh-CN" dirty="0" err="1"/>
              <a:t>WriteFile</a:t>
            </a:r>
            <a:r>
              <a:rPr lang="en-US" altLang="zh-CN" dirty="0"/>
              <a:t> function of </a:t>
            </a:r>
            <a:r>
              <a:rPr lang="en-US" altLang="zh-CN" dirty="0" err="1"/>
              <a:t>rdpclip</a:t>
            </a:r>
            <a:r>
              <a:rPr lang="en-US" altLang="zh-CN" dirty="0"/>
              <a:t>. If </a:t>
            </a:r>
            <a:r>
              <a:rPr lang="en-US" altLang="zh-CN" dirty="0" err="1"/>
              <a:t>rdpclip</a:t>
            </a:r>
            <a:r>
              <a:rPr lang="en-US" altLang="zh-CN" dirty="0"/>
              <a:t> is trying to send Format List Response PDU, it means the host side is updating the clipboard, and </a:t>
            </a:r>
            <a:r>
              <a:rPr lang="en-US" altLang="zh-CN" dirty="0" err="1"/>
              <a:t>rdpclip</a:t>
            </a:r>
            <a:r>
              <a:rPr lang="en-US" altLang="zh-CN" dirty="0"/>
              <a:t> acts as local clipboard owner. So I update the clipboard with “CF_HDROP” format. And </a:t>
            </a:r>
            <a:r>
              <a:rPr lang="en-US" altLang="zh-CN" dirty="0" err="1"/>
              <a:t>rdpclip</a:t>
            </a:r>
            <a:r>
              <a:rPr lang="en-US" altLang="zh-CN" dirty="0"/>
              <a:t> acts as shared clipboard owner now, when </a:t>
            </a:r>
            <a:r>
              <a:rPr lang="en-US" altLang="zh-CN" dirty="0" err="1"/>
              <a:t>rdpclip</a:t>
            </a:r>
            <a:r>
              <a:rPr lang="en-US" altLang="zh-CN" dirty="0"/>
              <a:t> is trying to send Format Data Response PDU, I changed its file name to my evil file path. Windows 11 has patched this bug, so my </a:t>
            </a:r>
            <a:r>
              <a:rPr lang="en-US" altLang="zh-CN" dirty="0" err="1"/>
              <a:t>poc</a:t>
            </a:r>
            <a:r>
              <a:rPr lang="en-US" altLang="zh-CN" dirty="0"/>
              <a:t> should only trigger the bug path.</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37</a:t>
            </a:fld>
            <a:endParaRPr lang="zh-CN" altLang="en-US"/>
          </a:p>
        </p:txBody>
      </p:sp>
    </p:spTree>
    <p:extLst>
      <p:ext uri="{BB962C8B-B14F-4D97-AF65-F5344CB8AC3E}">
        <p14:creationId xmlns:p14="http://schemas.microsoft.com/office/powerpoint/2010/main" val="1658692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to my surprise, when </a:t>
            </a:r>
            <a:r>
              <a:rPr lang="en-US" altLang="zh-CN" dirty="0" err="1"/>
              <a:t>vmconnect</a:t>
            </a:r>
            <a:r>
              <a:rPr lang="en-US" altLang="zh-CN" dirty="0"/>
              <a:t> tries to compare format ID with the result from </a:t>
            </a:r>
            <a:r>
              <a:rPr lang="en-US" altLang="zh-CN" dirty="0" err="1"/>
              <a:t>CClipFormatTypes</a:t>
            </a:r>
            <a:r>
              <a:rPr lang="en-US" altLang="zh-CN" dirty="0"/>
              <a:t>::</a:t>
            </a:r>
            <a:r>
              <a:rPr lang="en-US" altLang="zh-CN" dirty="0" err="1"/>
              <a:t>FileDescriptorW</a:t>
            </a:r>
            <a:r>
              <a:rPr lang="en-US" altLang="zh-CN" dirty="0"/>
              <a:t>/A, they don’t match! Look at this, </a:t>
            </a:r>
            <a:r>
              <a:rPr lang="en-US" altLang="zh-CN" dirty="0" err="1"/>
              <a:t>ebx</a:t>
            </a:r>
            <a:r>
              <a:rPr lang="en-US" altLang="zh-CN" dirty="0"/>
              <a:t> is the format ID to be compared, </a:t>
            </a:r>
            <a:r>
              <a:rPr lang="en-US" altLang="zh-CN" dirty="0" err="1"/>
              <a:t>eax</a:t>
            </a:r>
            <a:r>
              <a:rPr lang="en-US" altLang="zh-CN" dirty="0"/>
              <a:t> is the result of this function. We can confirm that they don’t match. So I set rip to mstscax+dc902, where points to the instruction that calls </a:t>
            </a:r>
            <a:r>
              <a:rPr lang="en-US" altLang="zh-CN" dirty="0" err="1"/>
              <a:t>GetClipboardFormatName</a:t>
            </a:r>
            <a:r>
              <a:rPr lang="en-US" altLang="zh-CN" dirty="0"/>
              <a:t>. Then I put this format ID as an argument, I get a result 0, indicating that the requested format ID </a:t>
            </a:r>
            <a:r>
              <a:rPr lang="en-US" altLang="zh-CN" dirty="0" err="1"/>
              <a:t>sdoes</a:t>
            </a:r>
            <a:r>
              <a:rPr lang="en-US" altLang="zh-CN" dirty="0"/>
              <a:t> not exist or is predefined. What happened???</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38</a:t>
            </a:fld>
            <a:endParaRPr lang="zh-CN" altLang="en-US"/>
          </a:p>
        </p:txBody>
      </p:sp>
    </p:spTree>
    <p:extLst>
      <p:ext uri="{BB962C8B-B14F-4D97-AF65-F5344CB8AC3E}">
        <p14:creationId xmlns:p14="http://schemas.microsoft.com/office/powerpoint/2010/main" val="138232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review the processing of copy and paste. The shared clipboard owner sends format list </a:t>
            </a:r>
            <a:r>
              <a:rPr lang="en-US" altLang="zh-CN" dirty="0" err="1"/>
              <a:t>pdu</a:t>
            </a:r>
            <a:r>
              <a:rPr lang="en-US" altLang="zh-CN" dirty="0"/>
              <a:t> to the other side when Guest updates clipboard. And local clipboard owner sends format data request </a:t>
            </a:r>
            <a:r>
              <a:rPr lang="en-US" altLang="zh-CN" dirty="0" err="1"/>
              <a:t>pdu</a:t>
            </a:r>
            <a:r>
              <a:rPr lang="en-US" altLang="zh-CN" dirty="0"/>
              <a:t> when the host user does paste operation. In format list </a:t>
            </a:r>
            <a:r>
              <a:rPr lang="en-US" altLang="zh-CN" dirty="0" err="1"/>
              <a:t>pdu</a:t>
            </a:r>
            <a:r>
              <a:rPr lang="en-US" altLang="zh-CN" dirty="0"/>
              <a:t>, it contains format id and its format name in Guest. And in format data request </a:t>
            </a:r>
            <a:r>
              <a:rPr lang="en-US" altLang="zh-CN" dirty="0" err="1"/>
              <a:t>pdu</a:t>
            </a:r>
            <a:r>
              <a:rPr lang="en-US" altLang="zh-CN" dirty="0"/>
              <a:t>, it requests data using format ID from format list </a:t>
            </a:r>
            <a:r>
              <a:rPr lang="en-US" altLang="zh-CN" dirty="0" err="1"/>
              <a:t>pdu</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39</a:t>
            </a:fld>
            <a:endParaRPr lang="zh-CN" altLang="en-US"/>
          </a:p>
        </p:txBody>
      </p:sp>
    </p:spTree>
    <p:extLst>
      <p:ext uri="{BB962C8B-B14F-4D97-AF65-F5344CB8AC3E}">
        <p14:creationId xmlns:p14="http://schemas.microsoft.com/office/powerpoint/2010/main" val="2092224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platform virtualization  types, there are 2 types, on the left, virtual machine monitor( </a:t>
            </a:r>
            <a:r>
              <a:rPr lang="en-US" altLang="zh-CN" dirty="0" err="1"/>
              <a:t>vmm</a:t>
            </a:r>
            <a:r>
              <a:rPr lang="en-US" altLang="zh-CN" dirty="0"/>
              <a:t> for short) also called hypervisor, is running after the host OS has been booted. And guest operation system can run unmodified. We also call this type Full virtualization. For example, VMware workstation, </a:t>
            </a:r>
            <a:r>
              <a:rPr lang="en-US" altLang="zh-CN" dirty="0" err="1"/>
              <a:t>qemu-kvm</a:t>
            </a:r>
            <a:r>
              <a:rPr lang="en-US" altLang="zh-CN" dirty="0"/>
              <a:t>, VirtualBox belong to this type. On the right, the hypervisor is running upon hardware, host OS is running as a guest with privilege, it can manage hypervisor and guests by </a:t>
            </a:r>
            <a:r>
              <a:rPr lang="en-US" altLang="zh-CN" dirty="0" err="1"/>
              <a:t>hypercall</a:t>
            </a:r>
            <a:r>
              <a:rPr lang="en-US" altLang="zh-CN" dirty="0"/>
              <a:t>. Guests need to be specifically modified to run in this environment. We call this type Paravirtualization. Hyper-V is the typical example of this type. Though many people think </a:t>
            </a:r>
            <a:r>
              <a:rPr lang="en-US" altLang="zh-CN" dirty="0" err="1"/>
              <a:t>ESXi</a:t>
            </a:r>
            <a:r>
              <a:rPr lang="en-US" altLang="zh-CN" dirty="0"/>
              <a:t> belongs to this type, I think, </a:t>
            </a:r>
            <a:r>
              <a:rPr lang="en-US" altLang="zh-CN" dirty="0" err="1"/>
              <a:t>ESXi's</a:t>
            </a:r>
            <a:r>
              <a:rPr lang="en-US" altLang="zh-CN" dirty="0"/>
              <a:t> hypervisor is not running upon hardware, it has a host OS using </a:t>
            </a:r>
            <a:r>
              <a:rPr lang="en-US" altLang="zh-CN" dirty="0" err="1"/>
              <a:t>vmkernel</a:t>
            </a:r>
            <a:r>
              <a:rPr lang="en-US" altLang="zh-CN" dirty="0"/>
              <a:t> to  manage hardware. And its guest doesn't need to be modified. To distinguish guest level, we call hypervisor L0, The first layer Guest is L1, the second layer Guest is L2. L2 Guest's types are similar to L1. </a:t>
            </a:r>
            <a:endParaRPr lang="en-US" altLang="zh-CN"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5B9D3C3C-9B00-4CF2-A491-A0B2647FBDD7}" type="slidenum">
              <a:rPr lang="zh-CN" altLang="en-US" smtClean="0"/>
              <a:t>4</a:t>
            </a:fld>
            <a:endParaRPr lang="zh-CN" altLang="en-US"/>
          </a:p>
        </p:txBody>
      </p:sp>
    </p:spTree>
    <p:extLst>
      <p:ext uri="{BB962C8B-B14F-4D97-AF65-F5344CB8AC3E}">
        <p14:creationId xmlns:p14="http://schemas.microsoft.com/office/powerpoint/2010/main" val="221984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40</a:t>
            </a:fld>
            <a:endParaRPr lang="zh-CN" altLang="en-US"/>
          </a:p>
        </p:txBody>
      </p:sp>
    </p:spTree>
    <p:extLst>
      <p:ext uri="{BB962C8B-B14F-4D97-AF65-F5344CB8AC3E}">
        <p14:creationId xmlns:p14="http://schemas.microsoft.com/office/powerpoint/2010/main" val="669311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figure out this, let’s try to understand what happened when the client received format list </a:t>
            </a:r>
            <a:r>
              <a:rPr lang="en-US" altLang="zh-CN" dirty="0" err="1"/>
              <a:t>pdu</a:t>
            </a:r>
            <a:r>
              <a:rPr lang="en-US" altLang="zh-CN" dirty="0"/>
              <a:t>. Here is part code of function </a:t>
            </a:r>
            <a:r>
              <a:rPr lang="en-US" altLang="zh-CN" dirty="0" err="1"/>
              <a:t>CClipBase</a:t>
            </a:r>
            <a:r>
              <a:rPr lang="en-US" altLang="zh-CN" dirty="0"/>
              <a:t>::</a:t>
            </a:r>
            <a:r>
              <a:rPr lang="en-US" altLang="zh-CN" dirty="0" err="1"/>
              <a:t>OnFormatList</a:t>
            </a:r>
            <a:r>
              <a:rPr lang="en-US" altLang="zh-CN" dirty="0"/>
              <a:t>. This is its call stack.</a:t>
            </a:r>
          </a:p>
          <a:p>
            <a:r>
              <a:rPr lang="en-US" altLang="zh-CN" dirty="0"/>
              <a:t> Firstly, it will check its cache to make sure whether this format name has been cached. If it’s not cached, it will try to register this format name and pair the remote format id with the local format id. Then cached them.</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41</a:t>
            </a:fld>
            <a:endParaRPr lang="zh-CN" altLang="en-US"/>
          </a:p>
        </p:txBody>
      </p:sp>
    </p:spTree>
    <p:extLst>
      <p:ext uri="{BB962C8B-B14F-4D97-AF65-F5344CB8AC3E}">
        <p14:creationId xmlns:p14="http://schemas.microsoft.com/office/powerpoint/2010/main" val="756133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host sends format data request, in </a:t>
            </a:r>
            <a:r>
              <a:rPr lang="en-US" altLang="zh-CN" dirty="0" err="1"/>
              <a:t>CClipBase</a:t>
            </a:r>
            <a:r>
              <a:rPr lang="en-US" altLang="zh-CN" dirty="0"/>
              <a:t>::</a:t>
            </a:r>
            <a:r>
              <a:rPr lang="en-US" altLang="zh-CN" dirty="0" err="1"/>
              <a:t>SendFormatDataRequest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function.  it will find the remote format ID corresponding to the requested local Format ID. Then sends it to the server. However, it also stores remote format ID to v8's 114h filed.</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42</a:t>
            </a:fld>
            <a:endParaRPr lang="zh-CN" altLang="en-US"/>
          </a:p>
        </p:txBody>
      </p:sp>
    </p:spTree>
    <p:extLst>
      <p:ext uri="{BB962C8B-B14F-4D97-AF65-F5344CB8AC3E}">
        <p14:creationId xmlns:p14="http://schemas.microsoft.com/office/powerpoint/2010/main" val="1709653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handling format data response PDU, it gets format ID from 114 filed and puts it into function </a:t>
            </a:r>
            <a:r>
              <a:rPr lang="en-US" altLang="zh-CN" dirty="0" err="1"/>
              <a:t>DecodeFormatData</a:t>
            </a:r>
            <a:r>
              <a:rPr lang="en-US" altLang="zh-CN" dirty="0"/>
              <a:t>.  In </a:t>
            </a:r>
            <a:r>
              <a:rPr lang="en-US" altLang="zh-CN" dirty="0" err="1"/>
              <a:t>DecodeFormatData</a:t>
            </a:r>
            <a:r>
              <a:rPr lang="en-US" altLang="zh-CN" dirty="0"/>
              <a:t>, it compares remote format ID with local format ID. That's why the server's Format ID doesn't exist locally.</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43</a:t>
            </a:fld>
            <a:endParaRPr lang="zh-CN" altLang="en-US"/>
          </a:p>
        </p:txBody>
      </p:sp>
    </p:spTree>
    <p:extLst>
      <p:ext uri="{BB962C8B-B14F-4D97-AF65-F5344CB8AC3E}">
        <p14:creationId xmlns:p14="http://schemas.microsoft.com/office/powerpoint/2010/main" val="1466122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Why would this happen??? Why windows 11 has such an absurd bug after fixing two path traversal bugs? Let’s look at codes before patching cve-2019-0887. Here, this while loop is fetching remote format id with local format id which is a2. Then it stores remote format ID to v5’s filed. On the right, these are part codes of the same function after fixing the bug. As you can see, it stores local format ID to the same filed. So, we have a conclusion that they have made mistakes at the beginning. CVE-2019-0887 contains two bugs!!!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44</a:t>
            </a:fld>
            <a:endParaRPr lang="zh-CN" altLang="en-US"/>
          </a:p>
        </p:txBody>
      </p:sp>
    </p:spTree>
    <p:extLst>
      <p:ext uri="{BB962C8B-B14F-4D97-AF65-F5344CB8AC3E}">
        <p14:creationId xmlns:p14="http://schemas.microsoft.com/office/powerpoint/2010/main" val="3651676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In short, in the end, I made a clear explanation to MSRC, and I thought this bug would fetch Tier2 description in Hyper-V Bounty Program and I can get $150,000 rewards.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45</a:t>
            </a:fld>
            <a:endParaRPr lang="zh-CN" altLang="en-US"/>
          </a:p>
        </p:txBody>
      </p:sp>
    </p:spTree>
    <p:extLst>
      <p:ext uri="{BB962C8B-B14F-4D97-AF65-F5344CB8AC3E}">
        <p14:creationId xmlns:p14="http://schemas.microsoft.com/office/powerpoint/2010/main" val="3413596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Disappointingly, MSRC thinks RDP related bugs don't fetch </a:t>
            </a:r>
            <a:r>
              <a:rPr lang="en-US" altLang="zh-CN" b="0" i="0" dirty="0" err="1">
                <a:solidFill>
                  <a:srgbClr val="333333"/>
                </a:solidFill>
                <a:effectLst/>
                <a:latin typeface="Helvetica Neue"/>
              </a:rPr>
              <a:t>Hyper-v</a:t>
            </a:r>
            <a:r>
              <a:rPr lang="en-US" altLang="zh-CN" b="0" i="0" dirty="0">
                <a:solidFill>
                  <a:srgbClr val="333333"/>
                </a:solidFill>
                <a:effectLst/>
                <a:latin typeface="Helvetica Neue"/>
              </a:rPr>
              <a:t> Bounty Program, even if this bug can be used by default setting in client scenario. Furthermore, MSRC won't assign a new </a:t>
            </a:r>
            <a:r>
              <a:rPr lang="en-US" altLang="zh-CN" b="0" i="0" dirty="0" err="1">
                <a:solidFill>
                  <a:srgbClr val="333333"/>
                </a:solidFill>
                <a:effectLst/>
                <a:latin typeface="Helvetica Neue"/>
              </a:rPr>
              <a:t>cve</a:t>
            </a:r>
            <a:r>
              <a:rPr lang="en-US" altLang="zh-CN" b="0" i="0" dirty="0">
                <a:solidFill>
                  <a:srgbClr val="333333"/>
                </a:solidFill>
                <a:effectLst/>
                <a:latin typeface="Helvetica Neue"/>
              </a:rPr>
              <a:t> id for it, because they think it is code regression. To distinguish this new bug from the old one, I named it </a:t>
            </a:r>
            <a:r>
              <a:rPr lang="en-US" altLang="zh-CN" b="0" i="0" dirty="0" err="1">
                <a:solidFill>
                  <a:srgbClr val="333333"/>
                </a:solidFill>
                <a:effectLst/>
                <a:latin typeface="Helvetica Neue"/>
              </a:rPr>
              <a:t>StupidFetch</a:t>
            </a:r>
            <a:r>
              <a:rPr lang="en-US" altLang="zh-CN"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46</a:t>
            </a:fld>
            <a:endParaRPr lang="zh-CN" altLang="en-US"/>
          </a:p>
        </p:txBody>
      </p:sp>
    </p:spTree>
    <p:extLst>
      <p:ext uri="{BB962C8B-B14F-4D97-AF65-F5344CB8AC3E}">
        <p14:creationId xmlns:p14="http://schemas.microsoft.com/office/powerpoint/2010/main" val="953055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timeline for my report. MSRC decided to award $5000 for this bug, and changed </a:t>
            </a:r>
            <a:r>
              <a:rPr lang="en-US" altLang="zh-CN" dirty="0" err="1"/>
              <a:t>hyper-v</a:t>
            </a:r>
            <a:r>
              <a:rPr lang="en-US" altLang="zh-CN" dirty="0"/>
              <a:t> bounty rules that RDP is out of scope. And on 14/12/2021, they silently released a patch. Although I argued with them for a long time, nothing changed.</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47</a:t>
            </a:fld>
            <a:endParaRPr lang="zh-CN" altLang="en-US"/>
          </a:p>
        </p:txBody>
      </p:sp>
    </p:spTree>
    <p:extLst>
      <p:ext uri="{BB962C8B-B14F-4D97-AF65-F5344CB8AC3E}">
        <p14:creationId xmlns:p14="http://schemas.microsoft.com/office/powerpoint/2010/main" val="2128320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demo. I hooked </a:t>
            </a:r>
            <a:r>
              <a:rPr lang="en-US" altLang="zh-CN" dirty="0" err="1"/>
              <a:t>rdpclip’s</a:t>
            </a:r>
            <a:r>
              <a:rPr lang="en-US" altLang="zh-CN" dirty="0"/>
              <a:t> </a:t>
            </a:r>
            <a:r>
              <a:rPr lang="en-US" altLang="zh-CN" dirty="0" err="1"/>
              <a:t>writefile</a:t>
            </a:r>
            <a:r>
              <a:rPr lang="en-US" altLang="zh-CN" dirty="0"/>
              <a:t> function. When the host user does a copy operation, the guest will update the clipboard, next time, a controlled file from the guest appears on the host user’s desktop when the host user does a paste operation. If we want to execute any program on a host computer, we need additional steps.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48</a:t>
            </a:fld>
            <a:endParaRPr lang="zh-CN" altLang="en-US"/>
          </a:p>
        </p:txBody>
      </p:sp>
    </p:spTree>
    <p:extLst>
      <p:ext uri="{BB962C8B-B14F-4D97-AF65-F5344CB8AC3E}">
        <p14:creationId xmlns:p14="http://schemas.microsoft.com/office/powerpoint/2010/main" val="1035768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Conclusion. Path traversal is a good method. We should always try it during research. Next, try old bugs on windows’ newest system. I  have discovered several bugs through this method. Enhanced Session Mode is a good attack surface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even if Microsoft doesn’t pay too much award, I believe the RDP client exists more bugs. And, Be careful when using the virtual machine, even you are using </a:t>
            </a:r>
            <a:r>
              <a:rPr lang="en-US" altLang="zh-CN" dirty="0" err="1"/>
              <a:t>hyper-v</a:t>
            </a:r>
            <a:r>
              <a:rPr lang="en-US" altLang="zh-CN" dirty="0"/>
              <a:t>. Tips, MSRC has the final explanation right. Be careful! </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49</a:t>
            </a:fld>
            <a:endParaRPr lang="zh-CN" altLang="en-US"/>
          </a:p>
        </p:txBody>
      </p:sp>
    </p:spTree>
    <p:extLst>
      <p:ext uri="{BB962C8B-B14F-4D97-AF65-F5344CB8AC3E}">
        <p14:creationId xmlns:p14="http://schemas.microsoft.com/office/powerpoint/2010/main" val="1146714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architecture of </a:t>
            </a:r>
            <a:r>
              <a:rPr lang="en-US" altLang="zh-CN" dirty="0" err="1"/>
              <a:t>hyper-v</a:t>
            </a:r>
            <a:r>
              <a:rPr lang="en-US" altLang="zh-CN" dirty="0"/>
              <a:t>, HOST </a:t>
            </a:r>
            <a:r>
              <a:rPr lang="en-US" altLang="zh-CN" dirty="0" err="1"/>
              <a:t>os</a:t>
            </a:r>
            <a:r>
              <a:rPr lang="en-US" altLang="zh-CN" dirty="0"/>
              <a:t> is called root partition, the guest is called enlightened child partition. They communicate with each other by </a:t>
            </a:r>
            <a:r>
              <a:rPr lang="en-US" altLang="zh-CN" dirty="0" err="1"/>
              <a:t>VMBus</a:t>
            </a:r>
            <a:r>
              <a:rPr lang="en-US" altLang="zh-CN" dirty="0"/>
              <a:t> through </a:t>
            </a:r>
            <a:r>
              <a:rPr lang="en-US" altLang="zh-CN" dirty="0" err="1"/>
              <a:t>hypercall</a:t>
            </a:r>
            <a:r>
              <a:rPr lang="en-US" altLang="zh-CN" dirty="0"/>
              <a:t> instructions. Some virtual devices are emulated in the host kernel. some are emulated in user mode through IO.  Special instructions are handled by the hypervisor, including </a:t>
            </a:r>
            <a:r>
              <a:rPr lang="en-US" altLang="zh-CN" dirty="0" err="1"/>
              <a:t>hypercalls</a:t>
            </a:r>
            <a:r>
              <a:rPr lang="en-US" altLang="zh-CN" dirty="0"/>
              <a:t>, MSR register operations, APIC related operations, scheduler, Address management and partition management. After a brief understanding, let's start watching its attack surfaces.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5</a:t>
            </a:fld>
            <a:endParaRPr lang="zh-CN" altLang="en-US"/>
          </a:p>
        </p:txBody>
      </p:sp>
    </p:spTree>
    <p:extLst>
      <p:ext uri="{BB962C8B-B14F-4D97-AF65-F5344CB8AC3E}">
        <p14:creationId xmlns:p14="http://schemas.microsoft.com/office/powerpoint/2010/main" val="3553236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references.</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50</a:t>
            </a:fld>
            <a:endParaRPr lang="zh-CN" altLang="en-US"/>
          </a:p>
        </p:txBody>
      </p:sp>
    </p:spTree>
    <p:extLst>
      <p:ext uri="{BB962C8B-B14F-4D97-AF65-F5344CB8AC3E}">
        <p14:creationId xmlns:p14="http://schemas.microsoft.com/office/powerpoint/2010/main" val="1181829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all. Thank you. </a:t>
            </a:r>
            <a:r>
              <a:rPr lang="en-US" altLang="zh-CN"/>
              <a:t>You can ask me if you have any questions. </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51</a:t>
            </a:fld>
            <a:endParaRPr lang="zh-CN" altLang="en-US"/>
          </a:p>
        </p:txBody>
      </p:sp>
    </p:spTree>
    <p:extLst>
      <p:ext uri="{BB962C8B-B14F-4D97-AF65-F5344CB8AC3E}">
        <p14:creationId xmlns:p14="http://schemas.microsoft.com/office/powerpoint/2010/main" val="227209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I classified Hyper-V's attack surface into the following four categories, including Virtual devices emulation, privilege instructions emulation, </a:t>
            </a:r>
            <a:r>
              <a:rPr lang="en-US" altLang="zh-CN" b="0" i="0" dirty="0" err="1">
                <a:solidFill>
                  <a:srgbClr val="333333"/>
                </a:solidFill>
                <a:effectLst/>
                <a:latin typeface="Helvetica Neue"/>
              </a:rPr>
              <a:t>VMBus</a:t>
            </a:r>
            <a:r>
              <a:rPr lang="en-US" altLang="zh-CN" b="0" i="0" dirty="0">
                <a:solidFill>
                  <a:srgbClr val="333333"/>
                </a:solidFill>
                <a:effectLst/>
                <a:latin typeface="Helvetica Neue"/>
              </a:rPr>
              <a:t> communication mechanism, enhanced session mode. Virtual Devices we are concerned mainly are network, storage, PCI and display. For Hypervisor, we mainly care about </a:t>
            </a:r>
            <a:r>
              <a:rPr lang="en-US" altLang="zh-CN" b="0" i="0" dirty="0" err="1">
                <a:solidFill>
                  <a:srgbClr val="333333"/>
                </a:solidFill>
                <a:effectLst/>
                <a:latin typeface="Helvetica Neue"/>
              </a:rPr>
              <a:t>HyperCall</a:t>
            </a:r>
            <a:r>
              <a:rPr lang="en-US" altLang="zh-CN" b="0" i="0" dirty="0">
                <a:solidFill>
                  <a:srgbClr val="333333"/>
                </a:solidFill>
                <a:effectLst/>
                <a:latin typeface="Helvetica Neue"/>
              </a:rPr>
              <a:t>, APIC, MSR register, nested virtualization, etc. </a:t>
            </a:r>
            <a:r>
              <a:rPr lang="en-US" altLang="zh-CN" b="0" i="0" dirty="0" err="1">
                <a:solidFill>
                  <a:srgbClr val="333333"/>
                </a:solidFill>
                <a:effectLst/>
                <a:latin typeface="Helvetica Neue"/>
              </a:rPr>
              <a:t>vmbus</a:t>
            </a:r>
            <a:r>
              <a:rPr lang="en-US" altLang="zh-CN" b="0" i="0" dirty="0">
                <a:solidFill>
                  <a:srgbClr val="333333"/>
                </a:solidFill>
                <a:effectLst/>
                <a:latin typeface="Helvetica Neue"/>
              </a:rPr>
              <a:t>, as </a:t>
            </a:r>
            <a:r>
              <a:rPr lang="en-US" altLang="zh-CN" b="0" i="0" dirty="0" err="1">
                <a:solidFill>
                  <a:srgbClr val="333333"/>
                </a:solidFill>
                <a:effectLst/>
                <a:latin typeface="Helvetica Neue"/>
              </a:rPr>
              <a:t>hyper-v's</a:t>
            </a:r>
            <a:r>
              <a:rPr lang="en-US" altLang="zh-CN" b="0" i="0" dirty="0">
                <a:solidFill>
                  <a:srgbClr val="333333"/>
                </a:solidFill>
                <a:effectLst/>
                <a:latin typeface="Helvetica Neue"/>
              </a:rPr>
              <a:t> specific communication mechanism, has many complex operations.  We should pay more attention to it. The last one, enhanced session mode, it achieves very rich features through the RDP protocol, which will be the object we focus on discussing.</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6</a:t>
            </a:fld>
            <a:endParaRPr lang="zh-CN" altLang="en-US"/>
          </a:p>
        </p:txBody>
      </p:sp>
    </p:spTree>
    <p:extLst>
      <p:ext uri="{BB962C8B-B14F-4D97-AF65-F5344CB8AC3E}">
        <p14:creationId xmlns:p14="http://schemas.microsoft.com/office/powerpoint/2010/main" val="389995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Helvetica Neue"/>
              </a:rPr>
              <a:t>Let's take a closer look at each attack surface. When a special instruction is executed, a </a:t>
            </a:r>
            <a:r>
              <a:rPr lang="en-US" altLang="zh-CN" b="0" i="0" dirty="0" err="1">
                <a:solidFill>
                  <a:srgbClr val="333333"/>
                </a:solidFill>
                <a:effectLst/>
                <a:latin typeface="Helvetica Neue"/>
              </a:rPr>
              <a:t>vmexit</a:t>
            </a:r>
            <a:r>
              <a:rPr lang="en-US" altLang="zh-CN" b="0" i="0" dirty="0">
                <a:solidFill>
                  <a:srgbClr val="333333"/>
                </a:solidFill>
                <a:effectLst/>
                <a:latin typeface="Helvetica Neue"/>
              </a:rPr>
              <a:t> event will trigger to the hypervisor, some instructions can not  be executed in the Guest userland, if the hypervisor doesn't check execution context well, it will cause a privilege problem which may allow guest user program gain privileged information. For guest kernel, it is allowed to execute many special instructions like </a:t>
            </a:r>
            <a:r>
              <a:rPr lang="en-US" altLang="zh-CN" b="0" i="0" dirty="0" err="1">
                <a:solidFill>
                  <a:srgbClr val="333333"/>
                </a:solidFill>
                <a:effectLst/>
                <a:latin typeface="Helvetica Neue"/>
              </a:rPr>
              <a:t>vmcall</a:t>
            </a:r>
            <a:r>
              <a:rPr lang="en-US" altLang="zh-CN" b="0" i="0" dirty="0">
                <a:solidFill>
                  <a:srgbClr val="333333"/>
                </a:solidFill>
                <a:effectLst/>
                <a:latin typeface="Helvetica Neue"/>
              </a:rPr>
              <a:t>, </a:t>
            </a:r>
            <a:r>
              <a:rPr lang="en-US" altLang="zh-CN" b="0" i="0" dirty="0" err="1">
                <a:solidFill>
                  <a:srgbClr val="333333"/>
                </a:solidFill>
                <a:effectLst/>
                <a:latin typeface="Helvetica Neue"/>
              </a:rPr>
              <a:t>vmon</a:t>
            </a:r>
            <a:r>
              <a:rPr lang="en-US" altLang="zh-CN" b="0" i="0" dirty="0">
                <a:solidFill>
                  <a:srgbClr val="333333"/>
                </a:solidFill>
                <a:effectLst/>
                <a:latin typeface="Helvetica Neue"/>
              </a:rPr>
              <a:t>, </a:t>
            </a:r>
            <a:r>
              <a:rPr lang="en-US" altLang="zh-CN" b="0" i="0" dirty="0" err="1">
                <a:solidFill>
                  <a:srgbClr val="333333"/>
                </a:solidFill>
                <a:effectLst/>
                <a:latin typeface="Helvetica Neue"/>
              </a:rPr>
              <a:t>wrmsr</a:t>
            </a:r>
            <a:r>
              <a:rPr lang="en-US" altLang="zh-CN" b="0" i="0" dirty="0">
                <a:solidFill>
                  <a:srgbClr val="333333"/>
                </a:solidFill>
                <a:effectLst/>
                <a:latin typeface="Helvetica Neue"/>
              </a:rPr>
              <a:t>, </a:t>
            </a:r>
            <a:r>
              <a:rPr lang="en-US" altLang="zh-CN" b="0" i="0" dirty="0" err="1">
                <a:solidFill>
                  <a:srgbClr val="333333"/>
                </a:solidFill>
                <a:effectLst/>
                <a:latin typeface="Helvetica Neue"/>
              </a:rPr>
              <a:t>vmwrite</a:t>
            </a:r>
            <a:r>
              <a:rPr lang="en-US" altLang="zh-CN" b="0" i="0" dirty="0">
                <a:solidFill>
                  <a:srgbClr val="333333"/>
                </a:solidFill>
                <a:effectLst/>
                <a:latin typeface="Helvetica Neue"/>
              </a:rPr>
              <a:t> and so on. </a:t>
            </a:r>
            <a:r>
              <a:rPr lang="en-US" altLang="zh-CN" b="0" i="0" dirty="0" err="1">
                <a:solidFill>
                  <a:srgbClr val="333333"/>
                </a:solidFill>
                <a:effectLst/>
                <a:latin typeface="Helvetica Neue"/>
              </a:rPr>
              <a:t>Vmcall</a:t>
            </a:r>
            <a:r>
              <a:rPr lang="en-US" altLang="zh-CN" b="0" i="0" dirty="0">
                <a:solidFill>
                  <a:srgbClr val="333333"/>
                </a:solidFill>
                <a:effectLst/>
                <a:latin typeface="Helvetica Neue"/>
              </a:rPr>
              <a:t> is used for </a:t>
            </a:r>
            <a:r>
              <a:rPr lang="en-US" altLang="zh-CN" b="0" i="0" dirty="0" err="1">
                <a:solidFill>
                  <a:srgbClr val="333333"/>
                </a:solidFill>
                <a:effectLst/>
                <a:latin typeface="Helvetica Neue"/>
              </a:rPr>
              <a:t>hypercall</a:t>
            </a:r>
            <a:r>
              <a:rPr lang="en-US" altLang="zh-CN" b="0" i="0" dirty="0">
                <a:solidFill>
                  <a:srgbClr val="333333"/>
                </a:solidFill>
                <a:effectLst/>
                <a:latin typeface="Helvetica Neue"/>
              </a:rPr>
              <a:t>. There are 245 </a:t>
            </a:r>
            <a:r>
              <a:rPr lang="en-US" altLang="zh-CN" b="0" i="0" dirty="0" err="1">
                <a:solidFill>
                  <a:srgbClr val="333333"/>
                </a:solidFill>
                <a:effectLst/>
                <a:latin typeface="Helvetica Neue"/>
              </a:rPr>
              <a:t>hypercalls</a:t>
            </a:r>
            <a:r>
              <a:rPr lang="en-US" altLang="zh-CN" b="0" i="0" dirty="0">
                <a:solidFill>
                  <a:srgbClr val="333333"/>
                </a:solidFill>
                <a:effectLst/>
                <a:latin typeface="Helvetica Neue"/>
              </a:rPr>
              <a:t>, but most of them are privileged which means only root partition is allowed to execute. </a:t>
            </a:r>
            <a:r>
              <a:rPr lang="en-US" altLang="zh-CN" b="0" i="0" dirty="0" err="1">
                <a:solidFill>
                  <a:srgbClr val="333333"/>
                </a:solidFill>
                <a:effectLst/>
                <a:latin typeface="Helvetica Neue"/>
              </a:rPr>
              <a:t>Vmon</a:t>
            </a:r>
            <a:r>
              <a:rPr lang="en-US" altLang="zh-CN" b="0" i="0" dirty="0">
                <a:solidFill>
                  <a:srgbClr val="333333"/>
                </a:solidFill>
                <a:effectLst/>
                <a:latin typeface="Helvetica Neue"/>
              </a:rPr>
              <a:t> is related to nested virtualization, if we run special instructions in L2, hypervisor mishandled, it may allow us to crash hypervisor or escape from L2 to L1 or from L2 to L0. </a:t>
            </a:r>
            <a:r>
              <a:rPr lang="en-US" altLang="zh-CN" b="0" i="0" dirty="0" err="1">
                <a:solidFill>
                  <a:srgbClr val="333333"/>
                </a:solidFill>
                <a:effectLst/>
                <a:latin typeface="Helvetica Neue"/>
              </a:rPr>
              <a:t>vmwrite</a:t>
            </a:r>
            <a:r>
              <a:rPr lang="en-US" altLang="zh-CN" b="0" i="0" dirty="0">
                <a:solidFill>
                  <a:srgbClr val="333333"/>
                </a:solidFill>
                <a:effectLst/>
                <a:latin typeface="Helvetica Neue"/>
              </a:rPr>
              <a:t> allows guest to configure VMCS, which is a major structure about how the hypervisor handles special instructions from L2. A typical example is talked in ¡°An EPYC escape: Case-study of a KVM breakout”. </a:t>
            </a:r>
            <a:endParaRPr lang="en-US" altLang="zh-CN" b="1" dirty="0">
              <a:solidFill>
                <a:srgbClr val="434343"/>
              </a:solidFill>
              <a:effectLst/>
              <a:latin typeface="Open Sans" panose="020B0604020202020204" pitchFamily="34" charset="0"/>
            </a:endParaRPr>
          </a:p>
        </p:txBody>
      </p:sp>
      <p:sp>
        <p:nvSpPr>
          <p:cNvPr id="4" name="灯片编号占位符 3"/>
          <p:cNvSpPr>
            <a:spLocks noGrp="1"/>
          </p:cNvSpPr>
          <p:nvPr>
            <p:ph type="sldNum" sz="quarter" idx="5"/>
          </p:nvPr>
        </p:nvSpPr>
        <p:spPr/>
        <p:txBody>
          <a:bodyPr/>
          <a:lstStyle/>
          <a:p>
            <a:fld id="{5B9D3C3C-9B00-4CF2-A491-A0B2647FBDD7}" type="slidenum">
              <a:rPr lang="zh-CN" altLang="en-US" smtClean="0"/>
              <a:t>7</a:t>
            </a:fld>
            <a:endParaRPr lang="zh-CN" altLang="en-US"/>
          </a:p>
        </p:txBody>
      </p:sp>
    </p:spTree>
    <p:extLst>
      <p:ext uri="{BB962C8B-B14F-4D97-AF65-F5344CB8AC3E}">
        <p14:creationId xmlns:p14="http://schemas.microsoft.com/office/powerpoint/2010/main" val="2062485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Guest can do a </a:t>
            </a:r>
            <a:r>
              <a:rPr lang="en-US" altLang="zh-CN" dirty="0" err="1"/>
              <a:t>hypercall</a:t>
            </a:r>
            <a:r>
              <a:rPr lang="en-US" altLang="zh-CN" dirty="0"/>
              <a:t> HVCALL_POST_MESSAGE to send </a:t>
            </a:r>
            <a:r>
              <a:rPr lang="en-US" altLang="zh-CN" dirty="0" err="1"/>
              <a:t>vmbus</a:t>
            </a:r>
            <a:r>
              <a:rPr lang="en-US" altLang="zh-CN" dirty="0"/>
              <a:t> command to host’s kernel. Vmbusr.sys will receive command message by the </a:t>
            </a:r>
            <a:r>
              <a:rPr lang="en-US" altLang="zh-CN" dirty="0" err="1"/>
              <a:t>ChReceiveChannelMessage</a:t>
            </a:r>
            <a:r>
              <a:rPr lang="en-US" altLang="zh-CN" dirty="0"/>
              <a:t> function. Thus, we can research its implementation without digging into the hypervisor.  As you can see, guest can send </a:t>
            </a:r>
            <a:r>
              <a:rPr lang="en-US" altLang="zh-CN" dirty="0" err="1"/>
              <a:t>openchannel</a:t>
            </a:r>
            <a:r>
              <a:rPr lang="en-US" altLang="zh-CN" dirty="0"/>
              <a:t>, </a:t>
            </a:r>
            <a:r>
              <a:rPr lang="en-US" altLang="zh-CN" dirty="0" err="1"/>
              <a:t>closechannel</a:t>
            </a:r>
            <a:r>
              <a:rPr lang="en-US" altLang="zh-CN" dirty="0"/>
              <a:t>, create GPADL can other commands to the </a:t>
            </a:r>
            <a:r>
              <a:rPr lang="en-US" altLang="zh-CN" dirty="0" err="1"/>
              <a:t>vmbus</a:t>
            </a:r>
            <a:r>
              <a:rPr lang="en-US" altLang="zh-CN" dirty="0"/>
              <a:t> backend. After opening channels, virtual devices can communicate with the guest driver through these channels and create </a:t>
            </a:r>
            <a:r>
              <a:rPr lang="en-US" altLang="zh-CN" dirty="0" err="1"/>
              <a:t>ringbuffer</a:t>
            </a:r>
            <a:r>
              <a:rPr lang="en-US" altLang="zh-CN" dirty="0"/>
              <a:t> for transferring virtual device messages. </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8</a:t>
            </a:fld>
            <a:endParaRPr lang="zh-CN" altLang="en-US"/>
          </a:p>
        </p:txBody>
      </p:sp>
    </p:spTree>
    <p:extLst>
      <p:ext uri="{BB962C8B-B14F-4D97-AF65-F5344CB8AC3E}">
        <p14:creationId xmlns:p14="http://schemas.microsoft.com/office/powerpoint/2010/main" val="1294253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a:t>
            </a:r>
            <a:r>
              <a:rPr lang="en-US" altLang="zh-CN" dirty="0" err="1"/>
              <a:t>vmswitch</a:t>
            </a:r>
            <a:r>
              <a:rPr lang="en-US" altLang="zh-CN" dirty="0"/>
              <a:t>, as a </a:t>
            </a:r>
            <a:r>
              <a:rPr lang="en-US" altLang="zh-CN" dirty="0" err="1"/>
              <a:t>hyperv</a:t>
            </a:r>
            <a:r>
              <a:rPr lang="en-US" altLang="zh-CN" dirty="0"/>
              <a:t> network virtual device, the guest net driver sends messages through </a:t>
            </a:r>
            <a:r>
              <a:rPr lang="en-US" altLang="zh-CN" dirty="0" err="1"/>
              <a:t>ringbuffer</a:t>
            </a:r>
            <a:r>
              <a:rPr lang="en-US" altLang="zh-CN" dirty="0"/>
              <a:t> under </a:t>
            </a:r>
            <a:r>
              <a:rPr lang="en-US" altLang="zh-CN" dirty="0" err="1"/>
              <a:t>vmbus</a:t>
            </a:r>
            <a:r>
              <a:rPr lang="en-US" altLang="zh-CN" dirty="0"/>
              <a:t>. Messages are taken out from vmbkmclr.sys driver’s </a:t>
            </a:r>
            <a:r>
              <a:rPr lang="en-US" altLang="zh-CN" dirty="0" err="1"/>
              <a:t>ringbuffer</a:t>
            </a:r>
            <a:r>
              <a:rPr lang="en-US" altLang="zh-CN" dirty="0"/>
              <a:t> and then passed into vmswith.sys driver.</a:t>
            </a:r>
            <a:endParaRPr lang="zh-CN" altLang="en-US" dirty="0"/>
          </a:p>
        </p:txBody>
      </p:sp>
      <p:sp>
        <p:nvSpPr>
          <p:cNvPr id="4" name="灯片编号占位符 3"/>
          <p:cNvSpPr>
            <a:spLocks noGrp="1"/>
          </p:cNvSpPr>
          <p:nvPr>
            <p:ph type="sldNum" sz="quarter" idx="5"/>
          </p:nvPr>
        </p:nvSpPr>
        <p:spPr/>
        <p:txBody>
          <a:bodyPr/>
          <a:lstStyle/>
          <a:p>
            <a:fld id="{5B9D3C3C-9B00-4CF2-A491-A0B2647FBDD7}" type="slidenum">
              <a:rPr lang="zh-CN" altLang="en-US" smtClean="0"/>
              <a:t>9</a:t>
            </a:fld>
            <a:endParaRPr lang="zh-CN" altLang="en-US"/>
          </a:p>
        </p:txBody>
      </p:sp>
    </p:spTree>
    <p:extLst>
      <p:ext uri="{BB962C8B-B14F-4D97-AF65-F5344CB8AC3E}">
        <p14:creationId xmlns:p14="http://schemas.microsoft.com/office/powerpoint/2010/main" val="2613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45C82-35E1-4DE4-80B5-DBD5F574619B}"/>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5597E889-B893-434F-9867-135F0CD015F1}"/>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625B5DED-F319-4F58-A4A1-7EA1A4090788}"/>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5" name="页脚占位符 4">
            <a:extLst>
              <a:ext uri="{FF2B5EF4-FFF2-40B4-BE49-F238E27FC236}">
                <a16:creationId xmlns:a16="http://schemas.microsoft.com/office/drawing/2014/main" id="{9843B62E-2DBF-4A70-92C2-6C350D3277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A37055-2F6C-4DA7-AC4A-929D5A50DA75}"/>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689976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243DE-AE5A-40F0-8B29-60D49B586B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4A04782-052E-4337-96CB-E72D09CBAD6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AFA2F2-B4CE-4E30-99E1-3260EAACA6CC}"/>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5" name="页脚占位符 4">
            <a:extLst>
              <a:ext uri="{FF2B5EF4-FFF2-40B4-BE49-F238E27FC236}">
                <a16:creationId xmlns:a16="http://schemas.microsoft.com/office/drawing/2014/main" id="{FB34A2C9-9DDC-4947-AF58-8F91359016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887F1F-E0DD-4B90-901E-761345FEFBC9}"/>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1355254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8F018BF-463E-4ACF-AC86-D07552BCE6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6849A53-23F1-44CE-A06A-9B2F3BC5650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F282B7-183E-4D48-9AF6-7E31F938A18F}"/>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5" name="页脚占位符 4">
            <a:extLst>
              <a:ext uri="{FF2B5EF4-FFF2-40B4-BE49-F238E27FC236}">
                <a16:creationId xmlns:a16="http://schemas.microsoft.com/office/drawing/2014/main" id="{5025E92B-FC4E-4AB5-AD82-2BC75E0B7C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400ADA-F1BB-4CD1-9C7D-081BE1446489}"/>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426945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691A4-1D03-4654-B96C-9B7C10DDA7B4}"/>
              </a:ext>
            </a:extLst>
          </p:cNvPr>
          <p:cNvSpPr>
            <a:spLocks noGrp="1"/>
          </p:cNvSpPr>
          <p:nvPr>
            <p:ph type="title"/>
          </p:nvPr>
        </p:nvSpPr>
        <p:spPr/>
        <p:txBody>
          <a:bodyPr/>
          <a:lstStyle>
            <a:lvl1pPr>
              <a:defRPr>
                <a:solidFill>
                  <a:schemeClr val="bg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464F912B-12C7-4E56-8623-E639B49ED92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DF8C0736-777D-4C2A-9ABA-9F822F4E71D0}"/>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5" name="页脚占位符 4">
            <a:extLst>
              <a:ext uri="{FF2B5EF4-FFF2-40B4-BE49-F238E27FC236}">
                <a16:creationId xmlns:a16="http://schemas.microsoft.com/office/drawing/2014/main" id="{327162F2-A4DD-4C27-8973-D9095FDCB4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11F38B-B0F5-4852-AB43-315936759E23}"/>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91221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48CAD-CF90-447D-B2F4-90EC527F6D0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249B60-7347-4A89-8554-201D0409E7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686FAC4-6B77-4789-8AE7-899F5B98282D}"/>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5" name="页脚占位符 4">
            <a:extLst>
              <a:ext uri="{FF2B5EF4-FFF2-40B4-BE49-F238E27FC236}">
                <a16:creationId xmlns:a16="http://schemas.microsoft.com/office/drawing/2014/main" id="{760694C9-BF4A-412C-90AD-DE6D688B42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0C5F4E-5455-4DC3-ADE7-8ADFF7F116AD}"/>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3130860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D8D3E-2E75-4B4A-AE8A-6729EA553F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151791-02D2-4DFF-AD2B-F2488F1FE55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3B91CC4-B5E8-4ED8-8C6F-26E06B77EE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306F9FD-076D-4F15-8B13-5D618764C476}"/>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6" name="页脚占位符 5">
            <a:extLst>
              <a:ext uri="{FF2B5EF4-FFF2-40B4-BE49-F238E27FC236}">
                <a16:creationId xmlns:a16="http://schemas.microsoft.com/office/drawing/2014/main" id="{077F6E37-5921-4C7C-B133-24F501C016D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D697F7-20BC-4D6A-93F9-3F4E642D9120}"/>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95037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F9953-0EBF-4C63-978A-AE2BE705CB3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569C4-72BE-43D1-8413-CB48364B2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2FD6B9-6494-4D45-A4DC-48D023CBC8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101F63-744B-447B-B0EE-0242B27B63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5471908-A975-48CD-B655-2C9478261BE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D4697C-72F9-4B8F-B65E-98BFBD3D930F}"/>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8" name="页脚占位符 7">
            <a:extLst>
              <a:ext uri="{FF2B5EF4-FFF2-40B4-BE49-F238E27FC236}">
                <a16:creationId xmlns:a16="http://schemas.microsoft.com/office/drawing/2014/main" id="{FB71F851-62C3-415D-8B26-C46CA23322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BBD468A-1437-4BD3-93F2-518250ECC50A}"/>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49769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6199F-BFEA-4DE1-8E4F-80953365D45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F04C3A6-F9F4-49F5-82DA-53DDC8D48CA5}"/>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4" name="页脚占位符 3">
            <a:extLst>
              <a:ext uri="{FF2B5EF4-FFF2-40B4-BE49-F238E27FC236}">
                <a16:creationId xmlns:a16="http://schemas.microsoft.com/office/drawing/2014/main" id="{4CDE3B25-D8BD-4A50-BB88-08A33FE55D2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2D1A24E-2149-430E-ACAB-D44B5C646BAB}"/>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2654443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0CC178-24F0-4735-83DE-BEC036EBCA2F}"/>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3" name="页脚占位符 2">
            <a:extLst>
              <a:ext uri="{FF2B5EF4-FFF2-40B4-BE49-F238E27FC236}">
                <a16:creationId xmlns:a16="http://schemas.microsoft.com/office/drawing/2014/main" id="{BA7481D6-202E-454F-B05B-9AC2C1D6CC6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BCD535-8CD6-4628-8605-4A4FF94FA20A}"/>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266143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1DD50-81F6-4568-BD84-93B25B4C012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3DF5E04-17CF-432E-981D-BC4B075458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FED6858-0FC2-4EAA-91C8-85ABB5D40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9B80D1-C02D-475D-88E1-6485E5F89FEF}"/>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6" name="页脚占位符 5">
            <a:extLst>
              <a:ext uri="{FF2B5EF4-FFF2-40B4-BE49-F238E27FC236}">
                <a16:creationId xmlns:a16="http://schemas.microsoft.com/office/drawing/2014/main" id="{00902521-BF03-4D1D-85EB-6659BF1E60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B27EC1-2FF6-4281-B438-38D83793A539}"/>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2278607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35CDB-D7E8-4E59-86A6-A9FC2DC88F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22096D-AB54-4DE4-8903-AADF494917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42817A1-FD4A-48D0-A87D-997B40DF34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AB3253-6A5A-40E5-A2B6-C549A9B75B34}"/>
              </a:ext>
            </a:extLst>
          </p:cNvPr>
          <p:cNvSpPr>
            <a:spLocks noGrp="1"/>
          </p:cNvSpPr>
          <p:nvPr>
            <p:ph type="dt" sz="half" idx="10"/>
          </p:nvPr>
        </p:nvSpPr>
        <p:spPr/>
        <p:txBody>
          <a:bodyPr/>
          <a:lstStyle/>
          <a:p>
            <a:fld id="{C8E61522-5005-4324-9909-E0B76F6CE225}" type="datetimeFigureOut">
              <a:rPr lang="zh-CN" altLang="en-US" smtClean="0"/>
              <a:t>2022/3/22</a:t>
            </a:fld>
            <a:endParaRPr lang="zh-CN" altLang="en-US"/>
          </a:p>
        </p:txBody>
      </p:sp>
      <p:sp>
        <p:nvSpPr>
          <p:cNvPr id="6" name="页脚占位符 5">
            <a:extLst>
              <a:ext uri="{FF2B5EF4-FFF2-40B4-BE49-F238E27FC236}">
                <a16:creationId xmlns:a16="http://schemas.microsoft.com/office/drawing/2014/main" id="{2A8F3C18-F048-4244-8829-C208CAF069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CA6C24-1CAF-4CBA-9F1F-24CF2F512D79}"/>
              </a:ext>
            </a:extLst>
          </p:cNvPr>
          <p:cNvSpPr>
            <a:spLocks noGrp="1"/>
          </p:cNvSpPr>
          <p:nvPr>
            <p:ph type="sldNum" sz="quarter" idx="12"/>
          </p:nvPr>
        </p:nvSpPr>
        <p:spPr/>
        <p:txBody>
          <a:body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2413312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7A9C7F9-C5F1-40AE-9E3A-DE635B9085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2D74B8C-119F-4CCD-A324-DAAB4962B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00976E-53D8-4DD4-AD69-324105A77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E61522-5005-4324-9909-E0B76F6CE225}" type="datetimeFigureOut">
              <a:rPr lang="zh-CN" altLang="en-US" smtClean="0"/>
              <a:t>2022/3/22</a:t>
            </a:fld>
            <a:endParaRPr lang="zh-CN" altLang="en-US"/>
          </a:p>
        </p:txBody>
      </p:sp>
      <p:sp>
        <p:nvSpPr>
          <p:cNvPr id="5" name="页脚占位符 4">
            <a:extLst>
              <a:ext uri="{FF2B5EF4-FFF2-40B4-BE49-F238E27FC236}">
                <a16:creationId xmlns:a16="http://schemas.microsoft.com/office/drawing/2014/main" id="{4F10955B-0ED4-4817-B2AF-13A54694D9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9A473A-3FDD-418D-A584-FF1C08F39A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B2E93-AC84-4684-8072-76254E94DFF6}" type="slidenum">
              <a:rPr lang="zh-CN" altLang="en-US" smtClean="0"/>
              <a:t>‹#›</a:t>
            </a:fld>
            <a:endParaRPr lang="zh-CN" altLang="en-US"/>
          </a:p>
        </p:txBody>
      </p:sp>
    </p:spTree>
    <p:extLst>
      <p:ext uri="{BB962C8B-B14F-4D97-AF65-F5344CB8AC3E}">
        <p14:creationId xmlns:p14="http://schemas.microsoft.com/office/powerpoint/2010/main" val="1214700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7.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F7D7-EB78-4EBA-AC7F-5AB341F54A4C}"/>
              </a:ext>
            </a:extLst>
          </p:cNvPr>
          <p:cNvSpPr>
            <a:spLocks noGrp="1"/>
          </p:cNvSpPr>
          <p:nvPr>
            <p:ph type="ctrTitle"/>
          </p:nvPr>
        </p:nvSpPr>
        <p:spPr>
          <a:xfrm>
            <a:off x="1524000" y="1820632"/>
            <a:ext cx="9144000" cy="2387600"/>
          </a:xfrm>
        </p:spPr>
        <p:txBody>
          <a:bodyPr>
            <a:normAutofit fontScale="90000"/>
          </a:bodyPr>
          <a:lstStyle/>
          <a:p>
            <a:r>
              <a:rPr lang="en-US" altLang="zh-CN" dirty="0">
                <a:latin typeface="Algerian" panose="04020705040A02060702" pitchFamily="82" charset="0"/>
              </a:rPr>
              <a:t>ZeR0Con 2022</a:t>
            </a:r>
            <a:br>
              <a:rPr lang="en-US" altLang="zh-CN" dirty="0">
                <a:latin typeface="Algerian" panose="04020705040A02060702" pitchFamily="82" charset="0"/>
              </a:rPr>
            </a:br>
            <a:br>
              <a:rPr lang="en-US" altLang="zh-CN" dirty="0">
                <a:latin typeface="Algerian" panose="04020705040A02060702" pitchFamily="82" charset="0"/>
              </a:rPr>
            </a:br>
            <a:r>
              <a:rPr lang="en-US" altLang="zh-CN" dirty="0">
                <a:latin typeface="Algerian" panose="04020705040A02060702" pitchFamily="82" charset="0"/>
              </a:rPr>
              <a:t>Old school</a:t>
            </a:r>
            <a:br>
              <a:rPr lang="en-US" altLang="zh-CN" dirty="0">
                <a:latin typeface="Algerian" panose="04020705040A02060702" pitchFamily="82" charset="0"/>
              </a:rPr>
            </a:br>
            <a:r>
              <a:rPr lang="en-US" altLang="zh-CN" dirty="0">
                <a:latin typeface="Algerian" panose="04020705040A02060702" pitchFamily="82" charset="0"/>
              </a:rPr>
              <a:t>New story</a:t>
            </a:r>
            <a:endParaRPr lang="zh-CN" altLang="en-US" dirty="0">
              <a:latin typeface="Algerian" panose="04020705040A02060702" pitchFamily="82" charset="0"/>
            </a:endParaRPr>
          </a:p>
        </p:txBody>
      </p:sp>
      <p:sp>
        <p:nvSpPr>
          <p:cNvPr id="3" name="副标题 2">
            <a:extLst>
              <a:ext uri="{FF2B5EF4-FFF2-40B4-BE49-F238E27FC236}">
                <a16:creationId xmlns:a16="http://schemas.microsoft.com/office/drawing/2014/main" id="{F931DCA2-B73A-468E-B80E-A627B56EC4D9}"/>
              </a:ext>
            </a:extLst>
          </p:cNvPr>
          <p:cNvSpPr>
            <a:spLocks noGrp="1"/>
          </p:cNvSpPr>
          <p:nvPr>
            <p:ph type="subTitle" idx="1"/>
          </p:nvPr>
        </p:nvSpPr>
        <p:spPr>
          <a:xfrm>
            <a:off x="667789" y="4566314"/>
            <a:ext cx="10856422" cy="1900988"/>
          </a:xfrm>
        </p:spPr>
        <p:txBody>
          <a:bodyPr>
            <a:normAutofit/>
          </a:bodyPr>
          <a:lstStyle/>
          <a:p>
            <a:r>
              <a:rPr lang="en-US" altLang="zh-CN" sz="4000" dirty="0"/>
              <a:t>Escape From Hyper-V by Path Traversal</a:t>
            </a:r>
            <a:endParaRPr lang="zh-CN" altLang="en-US" sz="4000" dirty="0"/>
          </a:p>
        </p:txBody>
      </p:sp>
    </p:spTree>
    <p:extLst>
      <p:ext uri="{BB962C8B-B14F-4D97-AF65-F5344CB8AC3E}">
        <p14:creationId xmlns:p14="http://schemas.microsoft.com/office/powerpoint/2010/main" val="2138066318"/>
      </p:ext>
    </p:extLst>
  </p:cSld>
  <p:clrMapOvr>
    <a:masterClrMapping/>
  </p:clrMapOvr>
  <mc:AlternateContent xmlns:mc="http://schemas.openxmlformats.org/markup-compatibility/2006" xmlns:p14="http://schemas.microsoft.com/office/powerpoint/2010/main">
    <mc:Choice Requires="p14">
      <p:transition spd="slow" p14:dur="2000" advTm="9309"/>
    </mc:Choice>
    <mc:Fallback xmlns="">
      <p:transition spd="slow" advTm="93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3A694-AEC0-4204-B66C-397BCCC70054}"/>
              </a:ext>
            </a:extLst>
          </p:cNvPr>
          <p:cNvSpPr>
            <a:spLocks noGrp="1"/>
          </p:cNvSpPr>
          <p:nvPr>
            <p:ph type="title"/>
          </p:nvPr>
        </p:nvSpPr>
        <p:spPr/>
        <p:txBody>
          <a:bodyPr/>
          <a:lstStyle/>
          <a:p>
            <a:r>
              <a:rPr lang="en-US" altLang="zh-CN" dirty="0"/>
              <a:t>Enhanced Session Mode</a:t>
            </a:r>
            <a:endParaRPr lang="zh-CN" altLang="en-US" dirty="0"/>
          </a:p>
        </p:txBody>
      </p:sp>
      <p:pic>
        <p:nvPicPr>
          <p:cNvPr id="5" name="图片 4">
            <a:extLst>
              <a:ext uri="{FF2B5EF4-FFF2-40B4-BE49-F238E27FC236}">
                <a16:creationId xmlns:a16="http://schemas.microsoft.com/office/drawing/2014/main" id="{DBF52BE9-B018-4C59-93F2-F4D37E51BD84}"/>
              </a:ext>
            </a:extLst>
          </p:cNvPr>
          <p:cNvPicPr>
            <a:picLocks noChangeAspect="1"/>
          </p:cNvPicPr>
          <p:nvPr/>
        </p:nvPicPr>
        <p:blipFill>
          <a:blip r:embed="rId3"/>
          <a:stretch>
            <a:fillRect/>
          </a:stretch>
        </p:blipFill>
        <p:spPr>
          <a:xfrm>
            <a:off x="2256366" y="1825625"/>
            <a:ext cx="7679267" cy="4342589"/>
          </a:xfrm>
          <a:prstGeom prst="rect">
            <a:avLst/>
          </a:prstGeom>
        </p:spPr>
      </p:pic>
      <p:sp>
        <p:nvSpPr>
          <p:cNvPr id="3" name="文本框 2">
            <a:extLst>
              <a:ext uri="{FF2B5EF4-FFF2-40B4-BE49-F238E27FC236}">
                <a16:creationId xmlns:a16="http://schemas.microsoft.com/office/drawing/2014/main" id="{24683425-F9D5-41DE-AB94-BB51B5854DDD}"/>
              </a:ext>
            </a:extLst>
          </p:cNvPr>
          <p:cNvSpPr txBox="1"/>
          <p:nvPr/>
        </p:nvSpPr>
        <p:spPr>
          <a:xfrm>
            <a:off x="2523392" y="6374423"/>
            <a:ext cx="6742551" cy="369332"/>
          </a:xfrm>
          <a:prstGeom prst="rect">
            <a:avLst/>
          </a:prstGeom>
          <a:noFill/>
        </p:spPr>
        <p:txBody>
          <a:bodyPr wrap="none" rtlCol="0">
            <a:spAutoFit/>
          </a:bodyPr>
          <a:lstStyle/>
          <a:p>
            <a:r>
              <a:rPr lang="en-US" altLang="zh-CN" dirty="0">
                <a:solidFill>
                  <a:schemeClr val="bg1"/>
                </a:solidFill>
              </a:rPr>
              <a:t>Thanks @rthhh17, he shared me major information to confirm this.</a:t>
            </a:r>
            <a:endParaRPr lang="zh-CN" altLang="en-US" dirty="0">
              <a:solidFill>
                <a:schemeClr val="bg1"/>
              </a:solidFill>
            </a:endParaRPr>
          </a:p>
        </p:txBody>
      </p:sp>
    </p:spTree>
    <p:extLst>
      <p:ext uri="{BB962C8B-B14F-4D97-AF65-F5344CB8AC3E}">
        <p14:creationId xmlns:p14="http://schemas.microsoft.com/office/powerpoint/2010/main" val="2247429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3A694-AEC0-4204-B66C-397BCCC70054}"/>
              </a:ext>
            </a:extLst>
          </p:cNvPr>
          <p:cNvSpPr>
            <a:spLocks noGrp="1"/>
          </p:cNvSpPr>
          <p:nvPr>
            <p:ph type="title"/>
          </p:nvPr>
        </p:nvSpPr>
        <p:spPr/>
        <p:txBody>
          <a:bodyPr/>
          <a:lstStyle/>
          <a:p>
            <a:r>
              <a:rPr lang="en-US" altLang="zh-CN" dirty="0"/>
              <a:t>Enhanced Session Mode: socket</a:t>
            </a:r>
            <a:endParaRPr lang="zh-CN" altLang="en-US" dirty="0"/>
          </a:p>
        </p:txBody>
      </p:sp>
      <p:sp>
        <p:nvSpPr>
          <p:cNvPr id="7" name="文本框 6">
            <a:extLst>
              <a:ext uri="{FF2B5EF4-FFF2-40B4-BE49-F238E27FC236}">
                <a16:creationId xmlns:a16="http://schemas.microsoft.com/office/drawing/2014/main" id="{764BED20-1035-4E78-9A96-E3614448853D}"/>
              </a:ext>
            </a:extLst>
          </p:cNvPr>
          <p:cNvSpPr txBox="1"/>
          <p:nvPr/>
        </p:nvSpPr>
        <p:spPr>
          <a:xfrm>
            <a:off x="668255" y="5798876"/>
            <a:ext cx="3514300" cy="314056"/>
          </a:xfrm>
          <a:prstGeom prst="rect">
            <a:avLst/>
          </a:prstGeom>
          <a:noFill/>
        </p:spPr>
        <p:txBody>
          <a:bodyPr wrap="square" rtlCol="0">
            <a:spAutoFit/>
          </a:bodyPr>
          <a:lstStyle/>
          <a:p>
            <a:r>
              <a:rPr lang="en-US" altLang="zh-CN" sz="1400" dirty="0">
                <a:solidFill>
                  <a:schemeClr val="bg1"/>
                </a:solidFill>
              </a:rPr>
              <a:t>TCP connection in resource monitor</a:t>
            </a:r>
            <a:endParaRPr lang="zh-CN" altLang="en-US" sz="1400" dirty="0">
              <a:solidFill>
                <a:schemeClr val="bg1"/>
              </a:solidFill>
            </a:endParaRPr>
          </a:p>
        </p:txBody>
      </p:sp>
      <p:cxnSp>
        <p:nvCxnSpPr>
          <p:cNvPr id="9" name="直接箭头连接符 8">
            <a:extLst>
              <a:ext uri="{FF2B5EF4-FFF2-40B4-BE49-F238E27FC236}">
                <a16:creationId xmlns:a16="http://schemas.microsoft.com/office/drawing/2014/main" id="{1B152DC2-2602-4467-8BB5-3AF9C0EF7121}"/>
              </a:ext>
            </a:extLst>
          </p:cNvPr>
          <p:cNvCxnSpPr>
            <a:cxnSpLocks/>
          </p:cNvCxnSpPr>
          <p:nvPr/>
        </p:nvCxnSpPr>
        <p:spPr>
          <a:xfrm flipV="1">
            <a:off x="3524576" y="5798876"/>
            <a:ext cx="437336" cy="1777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F60E970-62D9-422E-9AA8-782DC60236A3}"/>
              </a:ext>
            </a:extLst>
          </p:cNvPr>
          <p:cNvPicPr>
            <a:picLocks noChangeAspect="1"/>
          </p:cNvPicPr>
          <p:nvPr/>
        </p:nvPicPr>
        <p:blipFill>
          <a:blip r:embed="rId3"/>
          <a:stretch>
            <a:fillRect/>
          </a:stretch>
        </p:blipFill>
        <p:spPr>
          <a:xfrm>
            <a:off x="3980138" y="1636742"/>
            <a:ext cx="5676190" cy="4476190"/>
          </a:xfrm>
          <a:prstGeom prst="rect">
            <a:avLst/>
          </a:prstGeom>
        </p:spPr>
      </p:pic>
    </p:spTree>
    <p:extLst>
      <p:ext uri="{BB962C8B-B14F-4D97-AF65-F5344CB8AC3E}">
        <p14:creationId xmlns:p14="http://schemas.microsoft.com/office/powerpoint/2010/main" val="377588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4AE85-C726-4EED-9864-B41D8CB86F74}"/>
              </a:ext>
            </a:extLst>
          </p:cNvPr>
          <p:cNvSpPr>
            <a:spLocks noGrp="1"/>
          </p:cNvSpPr>
          <p:nvPr>
            <p:ph type="title"/>
          </p:nvPr>
        </p:nvSpPr>
        <p:spPr/>
        <p:txBody>
          <a:bodyPr/>
          <a:lstStyle/>
          <a:p>
            <a:r>
              <a:rPr lang="en-US" altLang="zh-CN" dirty="0"/>
              <a:t>Enhanced Session Mode Features</a:t>
            </a:r>
            <a:endParaRPr lang="zh-CN" altLang="en-US" dirty="0"/>
          </a:p>
        </p:txBody>
      </p:sp>
      <p:sp>
        <p:nvSpPr>
          <p:cNvPr id="3" name="内容占位符 2">
            <a:extLst>
              <a:ext uri="{FF2B5EF4-FFF2-40B4-BE49-F238E27FC236}">
                <a16:creationId xmlns:a16="http://schemas.microsoft.com/office/drawing/2014/main" id="{BEFBABF1-CBDC-4809-8C0B-BE07D686E737}"/>
              </a:ext>
            </a:extLst>
          </p:cNvPr>
          <p:cNvSpPr>
            <a:spLocks noGrp="1"/>
          </p:cNvSpPr>
          <p:nvPr>
            <p:ph idx="1"/>
          </p:nvPr>
        </p:nvSpPr>
        <p:spPr/>
        <p:txBody>
          <a:bodyPr/>
          <a:lstStyle/>
          <a:p>
            <a:r>
              <a:rPr lang="en-US" altLang="zh-CN" dirty="0"/>
              <a:t>Share Clipboard</a:t>
            </a:r>
          </a:p>
          <a:p>
            <a:r>
              <a:rPr lang="en-US" altLang="zh-CN" dirty="0"/>
              <a:t>Play Guest Audio</a:t>
            </a:r>
          </a:p>
          <a:p>
            <a:r>
              <a:rPr lang="en-US" altLang="zh-CN" dirty="0"/>
              <a:t>Share Printers</a:t>
            </a:r>
          </a:p>
          <a:p>
            <a:r>
              <a:rPr lang="en-US" altLang="zh-CN" dirty="0"/>
              <a:t>Display</a:t>
            </a:r>
            <a:endParaRPr lang="zh-CN" altLang="en-US" dirty="0"/>
          </a:p>
        </p:txBody>
      </p:sp>
      <p:pic>
        <p:nvPicPr>
          <p:cNvPr id="5" name="图片 4">
            <a:extLst>
              <a:ext uri="{FF2B5EF4-FFF2-40B4-BE49-F238E27FC236}">
                <a16:creationId xmlns:a16="http://schemas.microsoft.com/office/drawing/2014/main" id="{A8FB5F99-4AAE-4007-988A-5394256CEAE7}"/>
              </a:ext>
            </a:extLst>
          </p:cNvPr>
          <p:cNvPicPr>
            <a:picLocks noChangeAspect="1"/>
          </p:cNvPicPr>
          <p:nvPr/>
        </p:nvPicPr>
        <p:blipFill>
          <a:blip r:embed="rId3"/>
          <a:stretch>
            <a:fillRect/>
          </a:stretch>
        </p:blipFill>
        <p:spPr>
          <a:xfrm>
            <a:off x="3763324" y="1825625"/>
            <a:ext cx="3800000" cy="2447619"/>
          </a:xfrm>
          <a:prstGeom prst="rect">
            <a:avLst/>
          </a:prstGeom>
        </p:spPr>
      </p:pic>
      <p:pic>
        <p:nvPicPr>
          <p:cNvPr id="8" name="图片 7">
            <a:extLst>
              <a:ext uri="{FF2B5EF4-FFF2-40B4-BE49-F238E27FC236}">
                <a16:creationId xmlns:a16="http://schemas.microsoft.com/office/drawing/2014/main" id="{CB97637A-DCC1-4167-B740-F12D31B6B5A4}"/>
              </a:ext>
            </a:extLst>
          </p:cNvPr>
          <p:cNvPicPr>
            <a:picLocks noChangeAspect="1"/>
          </p:cNvPicPr>
          <p:nvPr/>
        </p:nvPicPr>
        <p:blipFill>
          <a:blip r:embed="rId4"/>
          <a:stretch>
            <a:fillRect/>
          </a:stretch>
        </p:blipFill>
        <p:spPr>
          <a:xfrm>
            <a:off x="7682516" y="1828579"/>
            <a:ext cx="3790476" cy="3019048"/>
          </a:xfrm>
          <a:prstGeom prst="rect">
            <a:avLst/>
          </a:prstGeom>
        </p:spPr>
      </p:pic>
    </p:spTree>
    <p:extLst>
      <p:ext uri="{BB962C8B-B14F-4D97-AF65-F5344CB8AC3E}">
        <p14:creationId xmlns:p14="http://schemas.microsoft.com/office/powerpoint/2010/main" val="11554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17EB8-106C-4445-80D3-B7E988561126}"/>
              </a:ext>
            </a:extLst>
          </p:cNvPr>
          <p:cNvSpPr>
            <a:spLocks noGrp="1"/>
          </p:cNvSpPr>
          <p:nvPr>
            <p:ph type="title"/>
          </p:nvPr>
        </p:nvSpPr>
        <p:spPr>
          <a:xfrm>
            <a:off x="2927838" y="2624750"/>
            <a:ext cx="6336323" cy="1199906"/>
          </a:xfrm>
        </p:spPr>
        <p:txBody>
          <a:bodyPr>
            <a:noAutofit/>
          </a:bodyPr>
          <a:lstStyle/>
          <a:p>
            <a:r>
              <a:rPr lang="en-US" altLang="zh-CN" sz="8000" dirty="0"/>
              <a:t>Learned a lot, what’s next?</a:t>
            </a:r>
            <a:endParaRPr lang="zh-CN" altLang="en-US" sz="8000" dirty="0"/>
          </a:p>
        </p:txBody>
      </p:sp>
    </p:spTree>
    <p:extLst>
      <p:ext uri="{BB962C8B-B14F-4D97-AF65-F5344CB8AC3E}">
        <p14:creationId xmlns:p14="http://schemas.microsoft.com/office/powerpoint/2010/main" val="1845038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7985C-6FE2-446E-9D74-F56FE941C55A}"/>
              </a:ext>
            </a:extLst>
          </p:cNvPr>
          <p:cNvSpPr>
            <a:spLocks noGrp="1"/>
          </p:cNvSpPr>
          <p:nvPr>
            <p:ph type="title"/>
          </p:nvPr>
        </p:nvSpPr>
        <p:spPr/>
        <p:txBody>
          <a:bodyPr/>
          <a:lstStyle/>
          <a:p>
            <a:r>
              <a:rPr lang="en-US" altLang="zh-CN" dirty="0"/>
              <a:t>Hyper-V Research Difficulty</a:t>
            </a:r>
            <a:endParaRPr lang="zh-CN" altLang="en-US" dirty="0"/>
          </a:p>
        </p:txBody>
      </p:sp>
      <p:sp>
        <p:nvSpPr>
          <p:cNvPr id="3" name="内容占位符 2">
            <a:extLst>
              <a:ext uri="{FF2B5EF4-FFF2-40B4-BE49-F238E27FC236}">
                <a16:creationId xmlns:a16="http://schemas.microsoft.com/office/drawing/2014/main" id="{B7D14946-6AEE-49F5-B250-B9BD9BEB856C}"/>
              </a:ext>
            </a:extLst>
          </p:cNvPr>
          <p:cNvSpPr>
            <a:spLocks noGrp="1"/>
          </p:cNvSpPr>
          <p:nvPr>
            <p:ph idx="1"/>
          </p:nvPr>
        </p:nvSpPr>
        <p:spPr/>
        <p:txBody>
          <a:bodyPr/>
          <a:lstStyle/>
          <a:p>
            <a:r>
              <a:rPr lang="en-US" altLang="zh-CN" dirty="0"/>
              <a:t>Child Partition can call few </a:t>
            </a:r>
            <a:r>
              <a:rPr lang="en-US" altLang="zh-CN" dirty="0" err="1"/>
              <a:t>hypercalls</a:t>
            </a:r>
            <a:endParaRPr lang="en-US" altLang="zh-CN" dirty="0"/>
          </a:p>
          <a:p>
            <a:r>
              <a:rPr lang="en-US" altLang="zh-CN" dirty="0"/>
              <a:t>No source codes, no symbols of hypervisor</a:t>
            </a:r>
          </a:p>
          <a:p>
            <a:r>
              <a:rPr lang="en-US" altLang="zh-CN" dirty="0" err="1"/>
              <a:t>Hyperseed</a:t>
            </a:r>
            <a:r>
              <a:rPr lang="en-US" altLang="zh-CN" dirty="0"/>
              <a:t>, MS fuzzing tool with source code</a:t>
            </a:r>
          </a:p>
          <a:p>
            <a:r>
              <a:rPr lang="en-US" altLang="zh-CN" dirty="0"/>
              <a:t>Emulated Devices are not rich. (No USB, no 3D, no Audio, no alternative Net/Storage devices)</a:t>
            </a:r>
          </a:p>
          <a:p>
            <a:r>
              <a:rPr lang="en-US" altLang="zh-CN" dirty="0"/>
              <a:t>Strictly input check, Hard to occupy heap and spray heap in Host, Hard to leak information in Host …</a:t>
            </a:r>
            <a:endParaRPr lang="zh-CN" altLang="en-US" dirty="0"/>
          </a:p>
        </p:txBody>
      </p:sp>
    </p:spTree>
    <p:extLst>
      <p:ext uri="{BB962C8B-B14F-4D97-AF65-F5344CB8AC3E}">
        <p14:creationId xmlns:p14="http://schemas.microsoft.com/office/powerpoint/2010/main" val="210812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8BEC7-B908-418E-8C93-5E51E8EE1C12}"/>
              </a:ext>
            </a:extLst>
          </p:cNvPr>
          <p:cNvSpPr>
            <a:spLocks noGrp="1"/>
          </p:cNvSpPr>
          <p:nvPr>
            <p:ph type="title"/>
          </p:nvPr>
        </p:nvSpPr>
        <p:spPr/>
        <p:txBody>
          <a:bodyPr/>
          <a:lstStyle/>
          <a:p>
            <a:r>
              <a:rPr lang="en-US" altLang="zh-CN" dirty="0"/>
              <a:t>Find Our Targets</a:t>
            </a:r>
            <a:endParaRPr lang="zh-CN" altLang="en-US" dirty="0"/>
          </a:p>
        </p:txBody>
      </p:sp>
      <p:sp>
        <p:nvSpPr>
          <p:cNvPr id="3" name="内容占位符 2">
            <a:extLst>
              <a:ext uri="{FF2B5EF4-FFF2-40B4-BE49-F238E27FC236}">
                <a16:creationId xmlns:a16="http://schemas.microsoft.com/office/drawing/2014/main" id="{27AFF931-6161-4299-BECD-4C6F46E2E69C}"/>
              </a:ext>
            </a:extLst>
          </p:cNvPr>
          <p:cNvSpPr>
            <a:spLocks noGrp="1"/>
          </p:cNvSpPr>
          <p:nvPr>
            <p:ph idx="1"/>
          </p:nvPr>
        </p:nvSpPr>
        <p:spPr/>
        <p:txBody>
          <a:bodyPr/>
          <a:lstStyle/>
          <a:p>
            <a:r>
              <a:rPr lang="en-US" altLang="zh-CN" dirty="0"/>
              <a:t>More possibilities to exploit</a:t>
            </a:r>
          </a:p>
          <a:p>
            <a:r>
              <a:rPr lang="en-US" altLang="zh-CN" dirty="0"/>
              <a:t>Complex enough</a:t>
            </a:r>
          </a:p>
          <a:p>
            <a:r>
              <a:rPr lang="en-US" altLang="zh-CN" dirty="0"/>
              <a:t>Debug Symbols</a:t>
            </a:r>
          </a:p>
          <a:p>
            <a:r>
              <a:rPr lang="en-US" altLang="zh-CN" dirty="0"/>
              <a:t>Fewer researchers discussed</a:t>
            </a:r>
          </a:p>
          <a:p>
            <a:r>
              <a:rPr lang="en-US" altLang="zh-CN" dirty="0"/>
              <a:t>Exist CVEs</a:t>
            </a:r>
          </a:p>
          <a:p>
            <a:r>
              <a:rPr lang="en-US" altLang="zh-CN" dirty="0"/>
              <a:t>Default setting</a:t>
            </a:r>
          </a:p>
          <a:p>
            <a:endParaRPr lang="zh-CN" altLang="en-US" dirty="0"/>
          </a:p>
        </p:txBody>
      </p:sp>
      <p:sp>
        <p:nvSpPr>
          <p:cNvPr id="6" name="AutoShape 2" descr="腦子是一個很好用的東西">
            <a:extLst>
              <a:ext uri="{FF2B5EF4-FFF2-40B4-BE49-F238E27FC236}">
                <a16:creationId xmlns:a16="http://schemas.microsoft.com/office/drawing/2014/main" id="{0400F024-0494-4F46-B6E3-75738830C4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9DC45964-9E83-4354-9EB2-8A7D8B63890D}"/>
              </a:ext>
            </a:extLst>
          </p:cNvPr>
          <p:cNvPicPr>
            <a:picLocks noChangeAspect="1"/>
          </p:cNvPicPr>
          <p:nvPr/>
        </p:nvPicPr>
        <p:blipFill>
          <a:blip r:embed="rId3"/>
          <a:stretch>
            <a:fillRect/>
          </a:stretch>
        </p:blipFill>
        <p:spPr>
          <a:xfrm>
            <a:off x="6096000" y="1952278"/>
            <a:ext cx="3266687" cy="2953443"/>
          </a:xfrm>
          <a:prstGeom prst="rect">
            <a:avLst/>
          </a:prstGeom>
        </p:spPr>
      </p:pic>
    </p:spTree>
    <p:extLst>
      <p:ext uri="{BB962C8B-B14F-4D97-AF65-F5344CB8AC3E}">
        <p14:creationId xmlns:p14="http://schemas.microsoft.com/office/powerpoint/2010/main" val="4076206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42559-AF8F-4A35-8DC7-9B161EAFCCBF}"/>
              </a:ext>
            </a:extLst>
          </p:cNvPr>
          <p:cNvSpPr>
            <a:spLocks noGrp="1"/>
          </p:cNvSpPr>
          <p:nvPr>
            <p:ph type="title"/>
          </p:nvPr>
        </p:nvSpPr>
        <p:spPr/>
        <p:txBody>
          <a:bodyPr/>
          <a:lstStyle/>
          <a:p>
            <a:r>
              <a:rPr lang="en-US" altLang="zh-CN" dirty="0"/>
              <a:t>Why Enhanced Session Mode</a:t>
            </a:r>
            <a:endParaRPr lang="zh-CN" altLang="en-US" dirty="0"/>
          </a:p>
        </p:txBody>
      </p:sp>
      <p:sp>
        <p:nvSpPr>
          <p:cNvPr id="3" name="内容占位符 2">
            <a:extLst>
              <a:ext uri="{FF2B5EF4-FFF2-40B4-BE49-F238E27FC236}">
                <a16:creationId xmlns:a16="http://schemas.microsoft.com/office/drawing/2014/main" id="{29555AB3-5215-4823-8132-1CB9B695A8D2}"/>
              </a:ext>
            </a:extLst>
          </p:cNvPr>
          <p:cNvSpPr>
            <a:spLocks noGrp="1"/>
          </p:cNvSpPr>
          <p:nvPr>
            <p:ph idx="1"/>
          </p:nvPr>
        </p:nvSpPr>
        <p:spPr>
          <a:xfrm>
            <a:off x="838200" y="1825625"/>
            <a:ext cx="6564923" cy="4667250"/>
          </a:xfrm>
        </p:spPr>
        <p:txBody>
          <a:bodyPr/>
          <a:lstStyle/>
          <a:p>
            <a:r>
              <a:rPr lang="en-US" altLang="zh-CN" dirty="0"/>
              <a:t>Default setting for client scenario</a:t>
            </a:r>
          </a:p>
          <a:p>
            <a:r>
              <a:rPr lang="en-US" altLang="zh-CN" i="0" dirty="0">
                <a:effectLst/>
              </a:rPr>
              <a:t>Recently Microsoft discloses several RDP client's vulnerabilities</a:t>
            </a:r>
          </a:p>
          <a:p>
            <a:r>
              <a:rPr lang="en-US" altLang="zh-CN" dirty="0"/>
              <a:t>RDP is complex</a:t>
            </a:r>
            <a:endParaRPr lang="en-US" altLang="zh-CN" i="0" dirty="0">
              <a:effectLst/>
            </a:endParaRPr>
          </a:p>
          <a:p>
            <a:r>
              <a:rPr lang="en-US" altLang="zh-CN" dirty="0"/>
              <a:t>I found several RDP bugs in Server Side</a:t>
            </a:r>
            <a:endParaRPr lang="en-US" altLang="zh-CN" i="0" dirty="0">
              <a:effectLst/>
            </a:endParaRPr>
          </a:p>
          <a:p>
            <a:r>
              <a:rPr lang="en-US" altLang="zh-CN" dirty="0"/>
              <a:t>Fewer Researchers mentioned it before</a:t>
            </a:r>
          </a:p>
          <a:p>
            <a:r>
              <a:rPr lang="en-US" altLang="zh-CN" dirty="0"/>
              <a:t>More possibilities to exploit</a:t>
            </a:r>
          </a:p>
          <a:p>
            <a:r>
              <a:rPr lang="en-US" altLang="zh-CN" dirty="0"/>
              <a:t>Client codes are usually worse than server side</a:t>
            </a:r>
            <a:endParaRPr lang="zh-CN" altLang="en-US" dirty="0"/>
          </a:p>
        </p:txBody>
      </p:sp>
      <p:pic>
        <p:nvPicPr>
          <p:cNvPr id="10" name="图片 9">
            <a:extLst>
              <a:ext uri="{FF2B5EF4-FFF2-40B4-BE49-F238E27FC236}">
                <a16:creationId xmlns:a16="http://schemas.microsoft.com/office/drawing/2014/main" id="{E1395DF1-36FE-4102-9F76-472F6AE06A91}"/>
              </a:ext>
            </a:extLst>
          </p:cNvPr>
          <p:cNvPicPr>
            <a:picLocks noChangeAspect="1"/>
          </p:cNvPicPr>
          <p:nvPr/>
        </p:nvPicPr>
        <p:blipFill>
          <a:blip r:embed="rId3"/>
          <a:stretch>
            <a:fillRect/>
          </a:stretch>
        </p:blipFill>
        <p:spPr>
          <a:xfrm>
            <a:off x="7464669" y="1943101"/>
            <a:ext cx="4068384" cy="3604057"/>
          </a:xfrm>
          <a:prstGeom prst="rect">
            <a:avLst/>
          </a:prstGeom>
        </p:spPr>
      </p:pic>
    </p:spTree>
    <p:extLst>
      <p:ext uri="{BB962C8B-B14F-4D97-AF65-F5344CB8AC3E}">
        <p14:creationId xmlns:p14="http://schemas.microsoft.com/office/powerpoint/2010/main" val="95328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87E3D-0B5A-4795-A6E8-8656FED5EDDB}"/>
              </a:ext>
            </a:extLst>
          </p:cNvPr>
          <p:cNvSpPr>
            <a:spLocks noGrp="1"/>
          </p:cNvSpPr>
          <p:nvPr>
            <p:ph type="title"/>
          </p:nvPr>
        </p:nvSpPr>
        <p:spPr>
          <a:xfrm>
            <a:off x="1295400" y="3243791"/>
            <a:ext cx="10515600" cy="1325563"/>
          </a:xfrm>
        </p:spPr>
        <p:txBody>
          <a:bodyPr>
            <a:noAutofit/>
          </a:bodyPr>
          <a:lstStyle/>
          <a:p>
            <a:r>
              <a:rPr lang="en-US" altLang="zh-CN" sz="8000" dirty="0"/>
              <a:t>Let’s learn RDP firstly</a:t>
            </a:r>
            <a:endParaRPr lang="zh-CN" altLang="en-US" sz="8000" dirty="0"/>
          </a:p>
        </p:txBody>
      </p:sp>
    </p:spTree>
    <p:extLst>
      <p:ext uri="{BB962C8B-B14F-4D97-AF65-F5344CB8AC3E}">
        <p14:creationId xmlns:p14="http://schemas.microsoft.com/office/powerpoint/2010/main" val="1845015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13B34-2B48-41B1-9748-EE48227F1894}"/>
              </a:ext>
            </a:extLst>
          </p:cNvPr>
          <p:cNvSpPr>
            <a:spLocks noGrp="1"/>
          </p:cNvSpPr>
          <p:nvPr>
            <p:ph type="title"/>
          </p:nvPr>
        </p:nvSpPr>
        <p:spPr/>
        <p:txBody>
          <a:bodyPr/>
          <a:lstStyle/>
          <a:p>
            <a:r>
              <a:rPr lang="en-US" altLang="zh-CN" dirty="0"/>
              <a:t>RDP Protocol</a:t>
            </a:r>
            <a:endParaRPr lang="zh-CN" altLang="en-US" dirty="0"/>
          </a:p>
        </p:txBody>
      </p:sp>
      <p:sp>
        <p:nvSpPr>
          <p:cNvPr id="3" name="内容占位符 2">
            <a:extLst>
              <a:ext uri="{FF2B5EF4-FFF2-40B4-BE49-F238E27FC236}">
                <a16:creationId xmlns:a16="http://schemas.microsoft.com/office/drawing/2014/main" id="{828ECB60-5D52-4D98-BCEB-9AA378BAE02B}"/>
              </a:ext>
            </a:extLst>
          </p:cNvPr>
          <p:cNvSpPr>
            <a:spLocks noGrp="1"/>
          </p:cNvSpPr>
          <p:nvPr>
            <p:ph idx="1"/>
          </p:nvPr>
        </p:nvSpPr>
        <p:spPr>
          <a:xfrm>
            <a:off x="838200" y="1825625"/>
            <a:ext cx="2705100" cy="4667250"/>
          </a:xfrm>
        </p:spPr>
        <p:txBody>
          <a:bodyPr/>
          <a:lstStyle/>
          <a:p>
            <a:r>
              <a:rPr lang="en-US" altLang="zh-CN" dirty="0"/>
              <a:t>Protocol Relationship Diagram</a:t>
            </a:r>
            <a:endParaRPr lang="zh-CN" altLang="en-US" dirty="0"/>
          </a:p>
        </p:txBody>
      </p:sp>
      <p:pic>
        <p:nvPicPr>
          <p:cNvPr id="1026" name="Picture 2" descr="Relationships among Remote Desktop Protocols">
            <a:extLst>
              <a:ext uri="{FF2B5EF4-FFF2-40B4-BE49-F238E27FC236}">
                <a16:creationId xmlns:a16="http://schemas.microsoft.com/office/drawing/2014/main" id="{BB10A91C-62E8-4A5D-AD27-10D91D3E4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728" y="0"/>
            <a:ext cx="6154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97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91854-AC6C-4321-A6D2-FFCE3AC392E6}"/>
              </a:ext>
            </a:extLst>
          </p:cNvPr>
          <p:cNvSpPr>
            <a:spLocks noGrp="1"/>
          </p:cNvSpPr>
          <p:nvPr>
            <p:ph type="title"/>
          </p:nvPr>
        </p:nvSpPr>
        <p:spPr/>
        <p:txBody>
          <a:bodyPr/>
          <a:lstStyle/>
          <a:p>
            <a:r>
              <a:rPr lang="en-US" altLang="zh-CN" dirty="0"/>
              <a:t>Virtual Channels</a:t>
            </a:r>
            <a:endParaRPr lang="zh-CN" altLang="en-US" dirty="0"/>
          </a:p>
        </p:txBody>
      </p:sp>
      <p:pic>
        <p:nvPicPr>
          <p:cNvPr id="9" name="图片 8">
            <a:extLst>
              <a:ext uri="{FF2B5EF4-FFF2-40B4-BE49-F238E27FC236}">
                <a16:creationId xmlns:a16="http://schemas.microsoft.com/office/drawing/2014/main" id="{7FBC3909-4ACD-41FA-BD4E-82E7E4F08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285" y="1428749"/>
            <a:ext cx="7801429" cy="5266907"/>
          </a:xfrm>
          <a:prstGeom prst="rect">
            <a:avLst/>
          </a:prstGeom>
        </p:spPr>
      </p:pic>
    </p:spTree>
    <p:extLst>
      <p:ext uri="{BB962C8B-B14F-4D97-AF65-F5344CB8AC3E}">
        <p14:creationId xmlns:p14="http://schemas.microsoft.com/office/powerpoint/2010/main" val="3462665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9005073-F87B-4D28-B497-53D0B2A03E8B}"/>
              </a:ext>
            </a:extLst>
          </p:cNvPr>
          <p:cNvSpPr/>
          <p:nvPr/>
        </p:nvSpPr>
        <p:spPr>
          <a:xfrm>
            <a:off x="4356100" y="1732756"/>
            <a:ext cx="1828800" cy="5984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B6928E6-7FD2-4F32-BA2A-424569C6D58F}"/>
              </a:ext>
            </a:extLst>
          </p:cNvPr>
          <p:cNvSpPr>
            <a:spLocks noGrp="1"/>
          </p:cNvSpPr>
          <p:nvPr>
            <p:ph type="title"/>
          </p:nvPr>
        </p:nvSpPr>
        <p:spPr/>
        <p:txBody>
          <a:bodyPr/>
          <a:lstStyle/>
          <a:p>
            <a:r>
              <a:rPr lang="en-US" altLang="zh-CN" dirty="0"/>
              <a:t>Who am I </a:t>
            </a:r>
            <a:r>
              <a:rPr lang="zh-CN" altLang="en-US" dirty="0"/>
              <a:t>（</a:t>
            </a:r>
            <a:r>
              <a:rPr lang="en-US" altLang="zh-CN" dirty="0" err="1"/>
              <a:t>VictorV</a:t>
            </a:r>
            <a:r>
              <a:rPr lang="zh-CN" altLang="en-US" dirty="0"/>
              <a:t>）</a:t>
            </a:r>
          </a:p>
        </p:txBody>
      </p:sp>
      <p:sp>
        <p:nvSpPr>
          <p:cNvPr id="3" name="内容占位符 2">
            <a:extLst>
              <a:ext uri="{FF2B5EF4-FFF2-40B4-BE49-F238E27FC236}">
                <a16:creationId xmlns:a16="http://schemas.microsoft.com/office/drawing/2014/main" id="{B9F5A78F-2ACC-4AA6-8D80-4BE5D503C7BE}"/>
              </a:ext>
            </a:extLst>
          </p:cNvPr>
          <p:cNvSpPr>
            <a:spLocks noGrp="1"/>
          </p:cNvSpPr>
          <p:nvPr>
            <p:ph idx="1"/>
          </p:nvPr>
        </p:nvSpPr>
        <p:spPr/>
        <p:txBody>
          <a:bodyPr/>
          <a:lstStyle/>
          <a:p>
            <a:r>
              <a:rPr lang="en-US" altLang="zh-CN" dirty="0"/>
              <a:t>Security Engineer at </a:t>
            </a:r>
          </a:p>
          <a:p>
            <a:r>
              <a:rPr lang="en-US" altLang="zh-CN" dirty="0"/>
              <a:t>Escape from VMware Workstation at </a:t>
            </a:r>
            <a:r>
              <a:rPr lang="en-US" altLang="zh-CN" dirty="0" err="1"/>
              <a:t>TianfuCup</a:t>
            </a:r>
            <a:r>
              <a:rPr lang="en-US" altLang="zh-CN" dirty="0"/>
              <a:t> 2018/2021.</a:t>
            </a:r>
          </a:p>
          <a:p>
            <a:r>
              <a:rPr lang="en-US" altLang="zh-CN" dirty="0"/>
              <a:t>Escape from </a:t>
            </a:r>
            <a:r>
              <a:rPr lang="en-US" altLang="zh-CN" dirty="0" err="1"/>
              <a:t>ESXi</a:t>
            </a:r>
            <a:r>
              <a:rPr lang="en-US" altLang="zh-CN" dirty="0"/>
              <a:t> by CVE-2018-6981 Privately</a:t>
            </a:r>
          </a:p>
          <a:p>
            <a:r>
              <a:rPr lang="en-US" altLang="zh-CN" dirty="0"/>
              <a:t>Escape from Hyper-V by Path Traversal</a:t>
            </a:r>
          </a:p>
          <a:p>
            <a:r>
              <a:rPr lang="en-US" altLang="zh-CN" dirty="0"/>
              <a:t>Found Bugs on Windows RDP Server, DNS, Hyper-V, VMware </a:t>
            </a:r>
            <a:r>
              <a:rPr lang="en-US" altLang="zh-CN" dirty="0" err="1"/>
              <a:t>ESXi</a:t>
            </a:r>
            <a:r>
              <a:rPr lang="en-US" altLang="zh-CN" dirty="0"/>
              <a:t>/Workstation, QEMU, KVM, Parallels Desktop</a:t>
            </a:r>
          </a:p>
          <a:p>
            <a:endParaRPr lang="en-US" altLang="zh-CN" dirty="0"/>
          </a:p>
          <a:p>
            <a:r>
              <a:rPr lang="en-US" altLang="zh-CN" dirty="0"/>
              <a:t>@vv474172261                         vv.ttw@outlook.com</a:t>
            </a:r>
          </a:p>
          <a:p>
            <a:endParaRPr lang="zh-CN" altLang="en-US" dirty="0"/>
          </a:p>
        </p:txBody>
      </p:sp>
      <p:pic>
        <p:nvPicPr>
          <p:cNvPr id="2052" name="Picture 4">
            <a:extLst>
              <a:ext uri="{FF2B5EF4-FFF2-40B4-BE49-F238E27FC236}">
                <a16:creationId xmlns:a16="http://schemas.microsoft.com/office/drawing/2014/main" id="{B43969E2-0DF6-4DC4-9B0B-BB384A3A7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050" y="1774825"/>
            <a:ext cx="1581150"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680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24266-E4AE-468E-8771-6101AD6F5336}"/>
              </a:ext>
            </a:extLst>
          </p:cNvPr>
          <p:cNvSpPr>
            <a:spLocks noGrp="1"/>
          </p:cNvSpPr>
          <p:nvPr>
            <p:ph type="title"/>
          </p:nvPr>
        </p:nvSpPr>
        <p:spPr/>
        <p:txBody>
          <a:bodyPr/>
          <a:lstStyle/>
          <a:p>
            <a:r>
              <a:rPr lang="en-US" altLang="zh-CN" b="0" i="0" dirty="0">
                <a:effectLst/>
              </a:rPr>
              <a:t>[MS-RDPECLIP]   Clipboard Virtual Channel</a:t>
            </a:r>
            <a:endParaRPr lang="zh-CN" altLang="en-US" dirty="0"/>
          </a:p>
        </p:txBody>
      </p:sp>
      <p:pic>
        <p:nvPicPr>
          <p:cNvPr id="7" name="图片 6">
            <a:extLst>
              <a:ext uri="{FF2B5EF4-FFF2-40B4-BE49-F238E27FC236}">
                <a16:creationId xmlns:a16="http://schemas.microsoft.com/office/drawing/2014/main" id="{9738D7B2-F7F0-4DA7-9E22-F8700B5CCA0A}"/>
              </a:ext>
            </a:extLst>
          </p:cNvPr>
          <p:cNvPicPr>
            <a:picLocks noChangeAspect="1"/>
          </p:cNvPicPr>
          <p:nvPr/>
        </p:nvPicPr>
        <p:blipFill>
          <a:blip r:embed="rId3"/>
          <a:stretch>
            <a:fillRect/>
          </a:stretch>
        </p:blipFill>
        <p:spPr>
          <a:xfrm>
            <a:off x="6673361" y="1871040"/>
            <a:ext cx="4384902" cy="4260507"/>
          </a:xfrm>
          <a:prstGeom prst="rect">
            <a:avLst/>
          </a:prstGeom>
        </p:spPr>
      </p:pic>
      <p:pic>
        <p:nvPicPr>
          <p:cNvPr id="10" name="图片 9">
            <a:extLst>
              <a:ext uri="{FF2B5EF4-FFF2-40B4-BE49-F238E27FC236}">
                <a16:creationId xmlns:a16="http://schemas.microsoft.com/office/drawing/2014/main" id="{A6C51BBE-4313-46EF-A73A-E102D399E426}"/>
              </a:ext>
            </a:extLst>
          </p:cNvPr>
          <p:cNvPicPr>
            <a:picLocks noChangeAspect="1"/>
          </p:cNvPicPr>
          <p:nvPr/>
        </p:nvPicPr>
        <p:blipFill>
          <a:blip r:embed="rId4"/>
          <a:stretch>
            <a:fillRect/>
          </a:stretch>
        </p:blipFill>
        <p:spPr>
          <a:xfrm>
            <a:off x="1023628" y="1871040"/>
            <a:ext cx="5306043" cy="4053318"/>
          </a:xfrm>
          <a:prstGeom prst="rect">
            <a:avLst/>
          </a:prstGeom>
        </p:spPr>
      </p:pic>
    </p:spTree>
    <p:extLst>
      <p:ext uri="{BB962C8B-B14F-4D97-AF65-F5344CB8AC3E}">
        <p14:creationId xmlns:p14="http://schemas.microsoft.com/office/powerpoint/2010/main" val="1073738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1DBB1-D716-4CB1-B889-1C20D66BB7AB}"/>
              </a:ext>
            </a:extLst>
          </p:cNvPr>
          <p:cNvSpPr>
            <a:spLocks noGrp="1"/>
          </p:cNvSpPr>
          <p:nvPr>
            <p:ph type="title"/>
          </p:nvPr>
        </p:nvSpPr>
        <p:spPr/>
        <p:txBody>
          <a:bodyPr/>
          <a:lstStyle/>
          <a:p>
            <a:r>
              <a:rPr lang="en-US" altLang="zh-CN" dirty="0"/>
              <a:t>Copy and paste</a:t>
            </a:r>
            <a:endParaRPr lang="zh-CN" altLang="en-US" dirty="0"/>
          </a:p>
        </p:txBody>
      </p:sp>
      <p:pic>
        <p:nvPicPr>
          <p:cNvPr id="5" name="图片 4">
            <a:extLst>
              <a:ext uri="{FF2B5EF4-FFF2-40B4-BE49-F238E27FC236}">
                <a16:creationId xmlns:a16="http://schemas.microsoft.com/office/drawing/2014/main" id="{244A1E53-DE11-4FC8-A25B-66EEDC9702E4}"/>
              </a:ext>
            </a:extLst>
          </p:cNvPr>
          <p:cNvPicPr>
            <a:picLocks noChangeAspect="1"/>
          </p:cNvPicPr>
          <p:nvPr/>
        </p:nvPicPr>
        <p:blipFill>
          <a:blip r:embed="rId3"/>
          <a:stretch>
            <a:fillRect/>
          </a:stretch>
        </p:blipFill>
        <p:spPr>
          <a:xfrm>
            <a:off x="1045830" y="1825625"/>
            <a:ext cx="10100340" cy="4146991"/>
          </a:xfrm>
          <a:prstGeom prst="rect">
            <a:avLst/>
          </a:prstGeom>
        </p:spPr>
      </p:pic>
    </p:spTree>
    <p:extLst>
      <p:ext uri="{BB962C8B-B14F-4D97-AF65-F5344CB8AC3E}">
        <p14:creationId xmlns:p14="http://schemas.microsoft.com/office/powerpoint/2010/main" val="3994786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1DBB1-D716-4CB1-B889-1C20D66BB7AB}"/>
              </a:ext>
            </a:extLst>
          </p:cNvPr>
          <p:cNvSpPr>
            <a:spLocks noGrp="1"/>
          </p:cNvSpPr>
          <p:nvPr>
            <p:ph type="title"/>
          </p:nvPr>
        </p:nvSpPr>
        <p:spPr/>
        <p:txBody>
          <a:bodyPr/>
          <a:lstStyle/>
          <a:p>
            <a:r>
              <a:rPr lang="en-US" altLang="zh-CN" dirty="0"/>
              <a:t>Copy and paste</a:t>
            </a:r>
            <a:endParaRPr lang="zh-CN" altLang="en-US" dirty="0"/>
          </a:p>
        </p:txBody>
      </p:sp>
      <p:pic>
        <p:nvPicPr>
          <p:cNvPr id="6" name="图片 5">
            <a:extLst>
              <a:ext uri="{FF2B5EF4-FFF2-40B4-BE49-F238E27FC236}">
                <a16:creationId xmlns:a16="http://schemas.microsoft.com/office/drawing/2014/main" id="{3C0CECFA-6B89-4236-BEB2-5262CB65E6A2}"/>
              </a:ext>
            </a:extLst>
          </p:cNvPr>
          <p:cNvPicPr>
            <a:picLocks noChangeAspect="1"/>
          </p:cNvPicPr>
          <p:nvPr/>
        </p:nvPicPr>
        <p:blipFill>
          <a:blip r:embed="rId3"/>
          <a:stretch>
            <a:fillRect/>
          </a:stretch>
        </p:blipFill>
        <p:spPr>
          <a:xfrm>
            <a:off x="1294872" y="1842799"/>
            <a:ext cx="9823666" cy="2232025"/>
          </a:xfrm>
          <a:prstGeom prst="rect">
            <a:avLst/>
          </a:prstGeom>
        </p:spPr>
      </p:pic>
    </p:spTree>
    <p:extLst>
      <p:ext uri="{BB962C8B-B14F-4D97-AF65-F5344CB8AC3E}">
        <p14:creationId xmlns:p14="http://schemas.microsoft.com/office/powerpoint/2010/main" val="2573297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1DBB1-D716-4CB1-B889-1C20D66BB7AB}"/>
              </a:ext>
            </a:extLst>
          </p:cNvPr>
          <p:cNvSpPr>
            <a:spLocks noGrp="1"/>
          </p:cNvSpPr>
          <p:nvPr>
            <p:ph type="title"/>
          </p:nvPr>
        </p:nvSpPr>
        <p:spPr/>
        <p:txBody>
          <a:bodyPr/>
          <a:lstStyle/>
          <a:p>
            <a:r>
              <a:rPr lang="en-US" altLang="zh-CN" dirty="0"/>
              <a:t>Copy and paste</a:t>
            </a:r>
            <a:endParaRPr lang="zh-CN" altLang="en-US" dirty="0"/>
          </a:p>
        </p:txBody>
      </p:sp>
      <p:pic>
        <p:nvPicPr>
          <p:cNvPr id="6" name="图片 5">
            <a:extLst>
              <a:ext uri="{FF2B5EF4-FFF2-40B4-BE49-F238E27FC236}">
                <a16:creationId xmlns:a16="http://schemas.microsoft.com/office/drawing/2014/main" id="{1648F7C9-B19E-409D-9E92-8E168474049E}"/>
              </a:ext>
            </a:extLst>
          </p:cNvPr>
          <p:cNvPicPr>
            <a:picLocks noChangeAspect="1"/>
          </p:cNvPicPr>
          <p:nvPr/>
        </p:nvPicPr>
        <p:blipFill>
          <a:blip r:embed="rId3"/>
          <a:stretch>
            <a:fillRect/>
          </a:stretch>
        </p:blipFill>
        <p:spPr>
          <a:xfrm>
            <a:off x="1003079" y="1825625"/>
            <a:ext cx="10185842" cy="2352567"/>
          </a:xfrm>
          <a:prstGeom prst="rect">
            <a:avLst/>
          </a:prstGeom>
        </p:spPr>
      </p:pic>
      <p:pic>
        <p:nvPicPr>
          <p:cNvPr id="8" name="图片 7">
            <a:extLst>
              <a:ext uri="{FF2B5EF4-FFF2-40B4-BE49-F238E27FC236}">
                <a16:creationId xmlns:a16="http://schemas.microsoft.com/office/drawing/2014/main" id="{E9A8A8F5-EB9F-4BEC-984E-848B146620C1}"/>
              </a:ext>
            </a:extLst>
          </p:cNvPr>
          <p:cNvPicPr>
            <a:picLocks noChangeAspect="1"/>
          </p:cNvPicPr>
          <p:nvPr/>
        </p:nvPicPr>
        <p:blipFill>
          <a:blip r:embed="rId4"/>
          <a:stretch>
            <a:fillRect/>
          </a:stretch>
        </p:blipFill>
        <p:spPr>
          <a:xfrm>
            <a:off x="1003080" y="4178191"/>
            <a:ext cx="10185842" cy="934059"/>
          </a:xfrm>
          <a:prstGeom prst="rect">
            <a:avLst/>
          </a:prstGeom>
        </p:spPr>
      </p:pic>
    </p:spTree>
    <p:extLst>
      <p:ext uri="{BB962C8B-B14F-4D97-AF65-F5344CB8AC3E}">
        <p14:creationId xmlns:p14="http://schemas.microsoft.com/office/powerpoint/2010/main" val="1854560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1DBB1-D716-4CB1-B889-1C20D66BB7AB}"/>
              </a:ext>
            </a:extLst>
          </p:cNvPr>
          <p:cNvSpPr>
            <a:spLocks noGrp="1"/>
          </p:cNvSpPr>
          <p:nvPr>
            <p:ph type="title"/>
          </p:nvPr>
        </p:nvSpPr>
        <p:spPr/>
        <p:txBody>
          <a:bodyPr/>
          <a:lstStyle/>
          <a:p>
            <a:r>
              <a:rPr lang="en-US" altLang="zh-CN" dirty="0"/>
              <a:t>Copy and paste</a:t>
            </a:r>
            <a:endParaRPr lang="zh-CN" altLang="en-US" dirty="0"/>
          </a:p>
        </p:txBody>
      </p:sp>
      <p:pic>
        <p:nvPicPr>
          <p:cNvPr id="6" name="图片 5">
            <a:extLst>
              <a:ext uri="{FF2B5EF4-FFF2-40B4-BE49-F238E27FC236}">
                <a16:creationId xmlns:a16="http://schemas.microsoft.com/office/drawing/2014/main" id="{E6781B0F-DB77-43F3-8651-2BBAD7D7C736}"/>
              </a:ext>
            </a:extLst>
          </p:cNvPr>
          <p:cNvPicPr>
            <a:picLocks noChangeAspect="1"/>
          </p:cNvPicPr>
          <p:nvPr/>
        </p:nvPicPr>
        <p:blipFill>
          <a:blip r:embed="rId3"/>
          <a:stretch>
            <a:fillRect/>
          </a:stretch>
        </p:blipFill>
        <p:spPr>
          <a:xfrm>
            <a:off x="1045830" y="1825624"/>
            <a:ext cx="10100340" cy="2574925"/>
          </a:xfrm>
          <a:prstGeom prst="rect">
            <a:avLst/>
          </a:prstGeom>
        </p:spPr>
      </p:pic>
      <p:pic>
        <p:nvPicPr>
          <p:cNvPr id="8" name="图片 7">
            <a:extLst>
              <a:ext uri="{FF2B5EF4-FFF2-40B4-BE49-F238E27FC236}">
                <a16:creationId xmlns:a16="http://schemas.microsoft.com/office/drawing/2014/main" id="{6C9CC37F-6E6D-4442-974F-F50D878544A3}"/>
              </a:ext>
            </a:extLst>
          </p:cNvPr>
          <p:cNvPicPr>
            <a:picLocks noChangeAspect="1"/>
          </p:cNvPicPr>
          <p:nvPr/>
        </p:nvPicPr>
        <p:blipFill>
          <a:blip r:embed="rId4"/>
          <a:stretch>
            <a:fillRect/>
          </a:stretch>
        </p:blipFill>
        <p:spPr>
          <a:xfrm>
            <a:off x="1045830" y="4535486"/>
            <a:ext cx="10100340" cy="1293814"/>
          </a:xfrm>
          <a:prstGeom prst="rect">
            <a:avLst/>
          </a:prstGeom>
        </p:spPr>
      </p:pic>
      <p:pic>
        <p:nvPicPr>
          <p:cNvPr id="10" name="图片 9">
            <a:extLst>
              <a:ext uri="{FF2B5EF4-FFF2-40B4-BE49-F238E27FC236}">
                <a16:creationId xmlns:a16="http://schemas.microsoft.com/office/drawing/2014/main" id="{861497E4-991F-42BB-B2AB-BBD76D9D6F07}"/>
              </a:ext>
            </a:extLst>
          </p:cNvPr>
          <p:cNvPicPr>
            <a:picLocks noChangeAspect="1"/>
          </p:cNvPicPr>
          <p:nvPr/>
        </p:nvPicPr>
        <p:blipFill>
          <a:blip r:embed="rId5"/>
          <a:stretch>
            <a:fillRect/>
          </a:stretch>
        </p:blipFill>
        <p:spPr>
          <a:xfrm>
            <a:off x="1045830" y="5830903"/>
            <a:ext cx="10100340" cy="346060"/>
          </a:xfrm>
          <a:prstGeom prst="rect">
            <a:avLst/>
          </a:prstGeom>
        </p:spPr>
      </p:pic>
    </p:spTree>
    <p:extLst>
      <p:ext uri="{BB962C8B-B14F-4D97-AF65-F5344CB8AC3E}">
        <p14:creationId xmlns:p14="http://schemas.microsoft.com/office/powerpoint/2010/main" val="306656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99A11-0850-4EA5-BF3F-F09EEC7E331E}"/>
              </a:ext>
            </a:extLst>
          </p:cNvPr>
          <p:cNvSpPr>
            <a:spLocks noGrp="1"/>
          </p:cNvSpPr>
          <p:nvPr>
            <p:ph type="title"/>
          </p:nvPr>
        </p:nvSpPr>
        <p:spPr/>
        <p:txBody>
          <a:bodyPr/>
          <a:lstStyle/>
          <a:p>
            <a:r>
              <a:rPr lang="en-US" altLang="zh-CN" dirty="0"/>
              <a:t>Client: Receive Msg</a:t>
            </a:r>
            <a:endParaRPr lang="zh-CN" altLang="en-US" dirty="0"/>
          </a:p>
        </p:txBody>
      </p:sp>
      <p:sp>
        <p:nvSpPr>
          <p:cNvPr id="3" name="内容占位符 2">
            <a:extLst>
              <a:ext uri="{FF2B5EF4-FFF2-40B4-BE49-F238E27FC236}">
                <a16:creationId xmlns:a16="http://schemas.microsoft.com/office/drawing/2014/main" id="{75475F64-05E4-4CA0-95D6-8481FE3AA820}"/>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altLang="zh-CN" sz="1800" dirty="0" err="1">
                <a:solidFill>
                  <a:srgbClr val="FF0000"/>
                </a:solidFill>
              </a:rPr>
              <a:t>mstscax!CTSBufferResult</a:t>
            </a:r>
            <a:r>
              <a:rPr lang="en-US" altLang="zh-CN" sz="1800" dirty="0">
                <a:solidFill>
                  <a:srgbClr val="FF0000"/>
                </a:solidFill>
              </a:rPr>
              <a:t>::</a:t>
            </a:r>
            <a:r>
              <a:rPr lang="en-US" altLang="zh-CN" sz="1800" dirty="0" err="1">
                <a:solidFill>
                  <a:srgbClr val="FF0000"/>
                </a:solidFill>
              </a:rPr>
              <a:t>CreateInstance</a:t>
            </a:r>
            <a:endParaRPr lang="en-US" altLang="zh-CN" sz="1800" dirty="0">
              <a:solidFill>
                <a:srgbClr val="FF0000"/>
              </a:solidFill>
            </a:endParaRPr>
          </a:p>
          <a:p>
            <a:pPr marL="0" indent="0">
              <a:buNone/>
            </a:pPr>
            <a:r>
              <a:rPr lang="en-US" altLang="zh-CN" sz="1800" dirty="0" err="1">
                <a:solidFill>
                  <a:schemeClr val="accent6"/>
                </a:solidFill>
              </a:rPr>
              <a:t>mstscax!CTSCoreEventSource</a:t>
            </a:r>
            <a:r>
              <a:rPr lang="en-US" altLang="zh-CN" sz="1800" dirty="0">
                <a:solidFill>
                  <a:schemeClr val="accent6"/>
                </a:solidFill>
              </a:rPr>
              <a:t>::</a:t>
            </a:r>
            <a:r>
              <a:rPr lang="en-US" altLang="zh-CN" sz="1800" dirty="0" err="1">
                <a:solidFill>
                  <a:schemeClr val="accent6"/>
                </a:solidFill>
              </a:rPr>
              <a:t>FireASyncNotification</a:t>
            </a:r>
            <a:endParaRPr lang="en-US" altLang="zh-CN" sz="1800" dirty="0">
              <a:solidFill>
                <a:schemeClr val="accent6"/>
              </a:solidFill>
            </a:endParaRPr>
          </a:p>
          <a:p>
            <a:pPr marL="0" indent="0">
              <a:buNone/>
            </a:pPr>
            <a:r>
              <a:rPr lang="en-US" altLang="zh-CN" sz="1800" dirty="0" err="1"/>
              <a:t>mstscax!CClipRdrPduDispatcher</a:t>
            </a:r>
            <a:r>
              <a:rPr lang="en-US" altLang="zh-CN" sz="1800" dirty="0"/>
              <a:t>::</a:t>
            </a:r>
            <a:r>
              <a:rPr lang="en-US" altLang="zh-CN" sz="1800" dirty="0" err="1"/>
              <a:t>DispatchPdumstscax</a:t>
            </a:r>
            <a:endParaRPr lang="en-US" altLang="zh-CN" sz="1800" dirty="0"/>
          </a:p>
          <a:p>
            <a:pPr marL="0" indent="0">
              <a:buNone/>
            </a:pPr>
            <a:r>
              <a:rPr lang="en-US" altLang="zh-CN" sz="1800" dirty="0" err="1"/>
              <a:t>mstscax!CClientRdrVirtualChannel</a:t>
            </a:r>
            <a:r>
              <a:rPr lang="en-US" altLang="zh-CN" sz="1800" dirty="0"/>
              <a:t>::</a:t>
            </a:r>
            <a:r>
              <a:rPr lang="en-US" altLang="zh-CN" sz="1800" dirty="0" err="1"/>
              <a:t>OnVirtualChannelPdu</a:t>
            </a:r>
            <a:endParaRPr lang="en-US" altLang="zh-CN" sz="1800" dirty="0"/>
          </a:p>
        </p:txBody>
      </p:sp>
      <p:pic>
        <p:nvPicPr>
          <p:cNvPr id="5" name="图片 4">
            <a:extLst>
              <a:ext uri="{FF2B5EF4-FFF2-40B4-BE49-F238E27FC236}">
                <a16:creationId xmlns:a16="http://schemas.microsoft.com/office/drawing/2014/main" id="{64A66D14-25AE-4487-BB2F-7665C14E11CB}"/>
              </a:ext>
            </a:extLst>
          </p:cNvPr>
          <p:cNvPicPr>
            <a:picLocks noChangeAspect="1"/>
          </p:cNvPicPr>
          <p:nvPr/>
        </p:nvPicPr>
        <p:blipFill>
          <a:blip r:embed="rId3"/>
          <a:stretch>
            <a:fillRect/>
          </a:stretch>
        </p:blipFill>
        <p:spPr>
          <a:xfrm>
            <a:off x="954400" y="3673459"/>
            <a:ext cx="9315667" cy="2503504"/>
          </a:xfrm>
          <a:prstGeom prst="rect">
            <a:avLst/>
          </a:prstGeom>
        </p:spPr>
      </p:pic>
      <p:sp>
        <p:nvSpPr>
          <p:cNvPr id="4" name="文本框 3">
            <a:extLst>
              <a:ext uri="{FF2B5EF4-FFF2-40B4-BE49-F238E27FC236}">
                <a16:creationId xmlns:a16="http://schemas.microsoft.com/office/drawing/2014/main" id="{742AA951-5D0A-4C0E-AF16-B96B1CBA4DDC}"/>
              </a:ext>
            </a:extLst>
          </p:cNvPr>
          <p:cNvSpPr txBox="1"/>
          <p:nvPr/>
        </p:nvSpPr>
        <p:spPr>
          <a:xfrm>
            <a:off x="954400" y="6211669"/>
            <a:ext cx="5569968" cy="646331"/>
          </a:xfrm>
          <a:prstGeom prst="rect">
            <a:avLst/>
          </a:prstGeom>
          <a:noFill/>
        </p:spPr>
        <p:txBody>
          <a:bodyPr wrap="square" rtlCol="0">
            <a:spAutoFit/>
          </a:bodyPr>
          <a:lstStyle/>
          <a:p>
            <a:r>
              <a:rPr lang="en-US" altLang="zh-CN" dirty="0">
                <a:solidFill>
                  <a:schemeClr val="bg1"/>
                </a:solidFill>
              </a:rPr>
              <a:t>Part of </a:t>
            </a:r>
            <a:r>
              <a:rPr lang="en-US" altLang="zh-CN" sz="1800" dirty="0" err="1">
                <a:solidFill>
                  <a:schemeClr val="bg1"/>
                </a:solidFill>
              </a:rPr>
              <a:t>mstscax!CTSBufferResult</a:t>
            </a:r>
            <a:r>
              <a:rPr lang="en-US" altLang="zh-CN" sz="1800" dirty="0">
                <a:solidFill>
                  <a:schemeClr val="bg1"/>
                </a:solidFill>
              </a:rPr>
              <a:t>::</a:t>
            </a:r>
            <a:r>
              <a:rPr lang="en-US" altLang="zh-CN" sz="1800" dirty="0" err="1">
                <a:solidFill>
                  <a:schemeClr val="bg1"/>
                </a:solidFill>
              </a:rPr>
              <a:t>CreateInstance</a:t>
            </a:r>
            <a:endParaRPr lang="en-US" altLang="zh-CN" sz="1800"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175468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99A11-0850-4EA5-BF3F-F09EEC7E331E}"/>
              </a:ext>
            </a:extLst>
          </p:cNvPr>
          <p:cNvSpPr>
            <a:spLocks noGrp="1"/>
          </p:cNvSpPr>
          <p:nvPr>
            <p:ph type="title"/>
          </p:nvPr>
        </p:nvSpPr>
        <p:spPr/>
        <p:txBody>
          <a:bodyPr/>
          <a:lstStyle/>
          <a:p>
            <a:r>
              <a:rPr lang="en-US" altLang="zh-CN" dirty="0"/>
              <a:t>Client: Receive Msg</a:t>
            </a:r>
            <a:endParaRPr lang="zh-CN" altLang="en-US" dirty="0"/>
          </a:p>
        </p:txBody>
      </p:sp>
      <p:sp>
        <p:nvSpPr>
          <p:cNvPr id="3" name="内容占位符 2">
            <a:extLst>
              <a:ext uri="{FF2B5EF4-FFF2-40B4-BE49-F238E27FC236}">
                <a16:creationId xmlns:a16="http://schemas.microsoft.com/office/drawing/2014/main" id="{75475F64-05E4-4CA0-95D6-8481FE3AA820}"/>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altLang="zh-CN" sz="1800" dirty="0" err="1"/>
              <a:t>mstscax!CTSThread</a:t>
            </a:r>
            <a:r>
              <a:rPr lang="en-US" altLang="zh-CN" sz="1800" dirty="0"/>
              <a:t>::</a:t>
            </a:r>
            <a:r>
              <a:rPr lang="en-US" altLang="zh-CN" sz="1800" dirty="0" err="1"/>
              <a:t>AddCallback</a:t>
            </a:r>
            <a:endParaRPr lang="en-US" altLang="zh-CN" sz="1800" dirty="0"/>
          </a:p>
          <a:p>
            <a:pPr marL="0" indent="0">
              <a:buNone/>
            </a:pPr>
            <a:r>
              <a:rPr lang="en-US" altLang="zh-CN" sz="1800" dirty="0" err="1">
                <a:solidFill>
                  <a:srgbClr val="FF0000"/>
                </a:solidFill>
              </a:rPr>
              <a:t>mstscax!CTSCoreEventSource</a:t>
            </a:r>
            <a:r>
              <a:rPr lang="en-US" altLang="zh-CN" sz="1800" dirty="0">
                <a:solidFill>
                  <a:srgbClr val="FF0000"/>
                </a:solidFill>
              </a:rPr>
              <a:t>::</a:t>
            </a:r>
            <a:r>
              <a:rPr lang="en-US" altLang="zh-CN" sz="1800" dirty="0" err="1">
                <a:solidFill>
                  <a:srgbClr val="FF0000"/>
                </a:solidFill>
              </a:rPr>
              <a:t>InternalFireAsyncNotification</a:t>
            </a:r>
            <a:endParaRPr lang="en-US" altLang="zh-CN" sz="1800" dirty="0">
              <a:solidFill>
                <a:srgbClr val="FF0000"/>
              </a:solidFill>
            </a:endParaRPr>
          </a:p>
          <a:p>
            <a:pPr marL="0" indent="0">
              <a:buNone/>
            </a:pPr>
            <a:r>
              <a:rPr lang="en-US" altLang="zh-CN" sz="1800" dirty="0" err="1">
                <a:solidFill>
                  <a:schemeClr val="accent6"/>
                </a:solidFill>
              </a:rPr>
              <a:t>mstscax!CTSCoreEventSource</a:t>
            </a:r>
            <a:r>
              <a:rPr lang="en-US" altLang="zh-CN" sz="1800" dirty="0">
                <a:solidFill>
                  <a:schemeClr val="accent6"/>
                </a:solidFill>
              </a:rPr>
              <a:t>::</a:t>
            </a:r>
            <a:r>
              <a:rPr lang="en-US" altLang="zh-CN" sz="1800" dirty="0" err="1">
                <a:solidFill>
                  <a:schemeClr val="accent6"/>
                </a:solidFill>
              </a:rPr>
              <a:t>FireASyncNotification</a:t>
            </a:r>
            <a:endParaRPr lang="en-US" altLang="zh-CN" sz="1800" dirty="0">
              <a:solidFill>
                <a:schemeClr val="accent6"/>
              </a:solidFill>
            </a:endParaRPr>
          </a:p>
          <a:p>
            <a:pPr marL="0" indent="0">
              <a:buNone/>
            </a:pPr>
            <a:r>
              <a:rPr lang="en-US" altLang="zh-CN" sz="1600" dirty="0"/>
              <a:t>buffer at +60h of </a:t>
            </a:r>
            <a:r>
              <a:rPr lang="en-US" altLang="zh-CN" sz="1600" dirty="0" err="1"/>
              <a:t>bufferResult</a:t>
            </a:r>
            <a:endParaRPr lang="en-US" altLang="zh-CN" sz="1600" dirty="0"/>
          </a:p>
          <a:p>
            <a:pPr marL="0" indent="0">
              <a:buNone/>
            </a:pPr>
            <a:r>
              <a:rPr lang="en-US" altLang="zh-CN" sz="1600" dirty="0"/>
              <a:t>size at +58h of </a:t>
            </a:r>
            <a:r>
              <a:rPr lang="en-US" altLang="zh-CN" sz="1600" dirty="0" err="1"/>
              <a:t>bufferResult</a:t>
            </a:r>
            <a:endParaRPr lang="en-US" altLang="zh-CN" sz="1600" dirty="0"/>
          </a:p>
        </p:txBody>
      </p:sp>
      <p:pic>
        <p:nvPicPr>
          <p:cNvPr id="6" name="图片 5">
            <a:extLst>
              <a:ext uri="{FF2B5EF4-FFF2-40B4-BE49-F238E27FC236}">
                <a16:creationId xmlns:a16="http://schemas.microsoft.com/office/drawing/2014/main" id="{40AC709E-B4D3-4F03-AAE3-69675A17A77B}"/>
              </a:ext>
            </a:extLst>
          </p:cNvPr>
          <p:cNvPicPr>
            <a:picLocks noChangeAspect="1"/>
          </p:cNvPicPr>
          <p:nvPr/>
        </p:nvPicPr>
        <p:blipFill>
          <a:blip r:embed="rId3"/>
          <a:stretch>
            <a:fillRect/>
          </a:stretch>
        </p:blipFill>
        <p:spPr>
          <a:xfrm>
            <a:off x="905932" y="3791574"/>
            <a:ext cx="6239933" cy="1317596"/>
          </a:xfrm>
          <a:prstGeom prst="rect">
            <a:avLst/>
          </a:prstGeom>
        </p:spPr>
      </p:pic>
      <p:pic>
        <p:nvPicPr>
          <p:cNvPr id="9" name="图片 8">
            <a:extLst>
              <a:ext uri="{FF2B5EF4-FFF2-40B4-BE49-F238E27FC236}">
                <a16:creationId xmlns:a16="http://schemas.microsoft.com/office/drawing/2014/main" id="{886EA905-292C-407C-9114-0B08A683F16B}"/>
              </a:ext>
            </a:extLst>
          </p:cNvPr>
          <p:cNvPicPr>
            <a:picLocks noChangeAspect="1"/>
          </p:cNvPicPr>
          <p:nvPr/>
        </p:nvPicPr>
        <p:blipFill>
          <a:blip r:embed="rId4"/>
          <a:stretch>
            <a:fillRect/>
          </a:stretch>
        </p:blipFill>
        <p:spPr>
          <a:xfrm>
            <a:off x="7408332" y="3791574"/>
            <a:ext cx="3945468" cy="1019703"/>
          </a:xfrm>
          <a:prstGeom prst="rect">
            <a:avLst/>
          </a:prstGeom>
        </p:spPr>
      </p:pic>
      <p:cxnSp>
        <p:nvCxnSpPr>
          <p:cNvPr id="16" name="直接箭头连接符 15">
            <a:extLst>
              <a:ext uri="{FF2B5EF4-FFF2-40B4-BE49-F238E27FC236}">
                <a16:creationId xmlns:a16="http://schemas.microsoft.com/office/drawing/2014/main" id="{890D8A1B-8EC0-49C6-AFBF-2048986D542E}"/>
              </a:ext>
            </a:extLst>
          </p:cNvPr>
          <p:cNvCxnSpPr>
            <a:cxnSpLocks/>
          </p:cNvCxnSpPr>
          <p:nvPr/>
        </p:nvCxnSpPr>
        <p:spPr>
          <a:xfrm flipH="1">
            <a:off x="5850465" y="4646141"/>
            <a:ext cx="1557867" cy="20323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 name="文本框 3">
            <a:extLst>
              <a:ext uri="{FF2B5EF4-FFF2-40B4-BE49-F238E27FC236}">
                <a16:creationId xmlns:a16="http://schemas.microsoft.com/office/drawing/2014/main" id="{5BD2A187-4F2B-4FA7-AEB3-82FEA4C652AD}"/>
              </a:ext>
            </a:extLst>
          </p:cNvPr>
          <p:cNvSpPr txBox="1"/>
          <p:nvPr/>
        </p:nvSpPr>
        <p:spPr>
          <a:xfrm>
            <a:off x="838200" y="5104189"/>
            <a:ext cx="6038833" cy="369332"/>
          </a:xfrm>
          <a:prstGeom prst="rect">
            <a:avLst/>
          </a:prstGeom>
          <a:noFill/>
        </p:spPr>
        <p:txBody>
          <a:bodyPr wrap="none" rtlCol="0">
            <a:spAutoFit/>
          </a:bodyPr>
          <a:lstStyle/>
          <a:p>
            <a:r>
              <a:rPr lang="en-US" altLang="zh-CN" sz="1800" dirty="0">
                <a:solidFill>
                  <a:schemeClr val="bg1"/>
                </a:solidFill>
              </a:rPr>
              <a:t>Part </a:t>
            </a:r>
            <a:r>
              <a:rPr lang="en-US" altLang="zh-CN" dirty="0">
                <a:solidFill>
                  <a:schemeClr val="bg1"/>
                </a:solidFill>
              </a:rPr>
              <a:t>of </a:t>
            </a:r>
            <a:r>
              <a:rPr lang="en-US" altLang="zh-CN" sz="1800" dirty="0" err="1">
                <a:solidFill>
                  <a:schemeClr val="bg1"/>
                </a:solidFill>
              </a:rPr>
              <a:t>mstscax!CTSCoreEventSource</a:t>
            </a:r>
            <a:r>
              <a:rPr lang="en-US" altLang="zh-CN" sz="1800" dirty="0">
                <a:solidFill>
                  <a:schemeClr val="bg1"/>
                </a:solidFill>
              </a:rPr>
              <a:t>::</a:t>
            </a:r>
            <a:r>
              <a:rPr lang="en-US" altLang="zh-CN" sz="1800" dirty="0" err="1">
                <a:solidFill>
                  <a:schemeClr val="bg1"/>
                </a:solidFill>
              </a:rPr>
              <a:t>FireASyncNotification</a:t>
            </a:r>
            <a:endParaRPr lang="en-US" altLang="zh-CN" sz="1800" dirty="0">
              <a:solidFill>
                <a:schemeClr val="bg1"/>
              </a:solidFill>
            </a:endParaRPr>
          </a:p>
        </p:txBody>
      </p:sp>
    </p:spTree>
    <p:extLst>
      <p:ext uri="{BB962C8B-B14F-4D97-AF65-F5344CB8AC3E}">
        <p14:creationId xmlns:p14="http://schemas.microsoft.com/office/powerpoint/2010/main" val="4205007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99A11-0850-4EA5-BF3F-F09EEC7E331E}"/>
              </a:ext>
            </a:extLst>
          </p:cNvPr>
          <p:cNvSpPr>
            <a:spLocks noGrp="1"/>
          </p:cNvSpPr>
          <p:nvPr>
            <p:ph type="title"/>
          </p:nvPr>
        </p:nvSpPr>
        <p:spPr/>
        <p:txBody>
          <a:bodyPr/>
          <a:lstStyle/>
          <a:p>
            <a:r>
              <a:rPr lang="en-US" altLang="zh-CN" dirty="0"/>
              <a:t>Client: Receive Msg</a:t>
            </a:r>
            <a:endParaRPr lang="zh-CN" altLang="en-US" dirty="0"/>
          </a:p>
        </p:txBody>
      </p:sp>
      <p:sp>
        <p:nvSpPr>
          <p:cNvPr id="3" name="内容占位符 2">
            <a:extLst>
              <a:ext uri="{FF2B5EF4-FFF2-40B4-BE49-F238E27FC236}">
                <a16:creationId xmlns:a16="http://schemas.microsoft.com/office/drawing/2014/main" id="{75475F64-05E4-4CA0-95D6-8481FE3AA820}"/>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altLang="zh-CN" sz="1800" dirty="0" err="1">
                <a:solidFill>
                  <a:srgbClr val="FF0000"/>
                </a:solidFill>
              </a:rPr>
              <a:t>mstscax!CTSThread</a:t>
            </a:r>
            <a:r>
              <a:rPr lang="en-US" altLang="zh-CN" sz="1800" dirty="0">
                <a:solidFill>
                  <a:srgbClr val="FF0000"/>
                </a:solidFill>
              </a:rPr>
              <a:t>::</a:t>
            </a:r>
            <a:r>
              <a:rPr lang="en-US" altLang="zh-CN" sz="1800" dirty="0" err="1">
                <a:solidFill>
                  <a:srgbClr val="FF0000"/>
                </a:solidFill>
              </a:rPr>
              <a:t>AddCallback</a:t>
            </a:r>
            <a:endParaRPr lang="en-US" altLang="zh-CN" sz="1800" dirty="0">
              <a:solidFill>
                <a:srgbClr val="FF0000"/>
              </a:solidFill>
            </a:endParaRPr>
          </a:p>
          <a:p>
            <a:pPr marL="0" indent="0">
              <a:buNone/>
            </a:pPr>
            <a:r>
              <a:rPr lang="en-US" altLang="zh-CN" sz="1800" dirty="0" err="1"/>
              <a:t>mstscax!CTSCoreEventSource</a:t>
            </a:r>
            <a:r>
              <a:rPr lang="en-US" altLang="zh-CN" sz="1800" dirty="0"/>
              <a:t>::</a:t>
            </a:r>
            <a:r>
              <a:rPr lang="en-US" altLang="zh-CN" sz="1800" dirty="0" err="1"/>
              <a:t>InternalFireAsyncNotification</a:t>
            </a:r>
            <a:endParaRPr lang="en-US" altLang="zh-CN" sz="1800" dirty="0"/>
          </a:p>
          <a:p>
            <a:pPr marL="0" indent="0">
              <a:buNone/>
            </a:pPr>
            <a:r>
              <a:rPr lang="en-US" altLang="zh-CN" sz="1800" dirty="0" err="1">
                <a:solidFill>
                  <a:schemeClr val="accent6"/>
                </a:solidFill>
              </a:rPr>
              <a:t>mstscax!CTSCoreEventSource</a:t>
            </a:r>
            <a:r>
              <a:rPr lang="en-US" altLang="zh-CN" sz="1800" dirty="0">
                <a:solidFill>
                  <a:schemeClr val="accent6"/>
                </a:solidFill>
              </a:rPr>
              <a:t>::</a:t>
            </a:r>
            <a:r>
              <a:rPr lang="en-US" altLang="zh-CN" sz="1800" dirty="0" err="1">
                <a:solidFill>
                  <a:schemeClr val="accent6"/>
                </a:solidFill>
              </a:rPr>
              <a:t>FireASyncNotification</a:t>
            </a:r>
            <a:endParaRPr lang="en-US" altLang="zh-CN" sz="1800" dirty="0">
              <a:solidFill>
                <a:schemeClr val="accent6"/>
              </a:solidFill>
            </a:endParaRPr>
          </a:p>
          <a:p>
            <a:pPr marL="0" indent="0">
              <a:buNone/>
            </a:pPr>
            <a:r>
              <a:rPr lang="en-US" altLang="zh-CN" sz="1600" dirty="0"/>
              <a:t>buffer at +10h of f_78h</a:t>
            </a:r>
          </a:p>
          <a:p>
            <a:pPr marL="0" indent="0">
              <a:buNone/>
            </a:pPr>
            <a:r>
              <a:rPr lang="en-US" altLang="zh-CN" sz="1600" dirty="0"/>
              <a:t>size at +08h of f_78h</a:t>
            </a:r>
          </a:p>
        </p:txBody>
      </p:sp>
      <p:pic>
        <p:nvPicPr>
          <p:cNvPr id="5" name="图片 4">
            <a:extLst>
              <a:ext uri="{FF2B5EF4-FFF2-40B4-BE49-F238E27FC236}">
                <a16:creationId xmlns:a16="http://schemas.microsoft.com/office/drawing/2014/main" id="{FE2028A1-481B-41AC-BC10-76B93D744C5E}"/>
              </a:ext>
            </a:extLst>
          </p:cNvPr>
          <p:cNvPicPr>
            <a:picLocks noChangeAspect="1"/>
          </p:cNvPicPr>
          <p:nvPr/>
        </p:nvPicPr>
        <p:blipFill>
          <a:blip r:embed="rId3"/>
          <a:stretch>
            <a:fillRect/>
          </a:stretch>
        </p:blipFill>
        <p:spPr>
          <a:xfrm>
            <a:off x="899333" y="3732608"/>
            <a:ext cx="4466667" cy="2095238"/>
          </a:xfrm>
          <a:prstGeom prst="rect">
            <a:avLst/>
          </a:prstGeom>
        </p:spPr>
      </p:pic>
      <p:pic>
        <p:nvPicPr>
          <p:cNvPr id="8" name="图片 7">
            <a:extLst>
              <a:ext uri="{FF2B5EF4-FFF2-40B4-BE49-F238E27FC236}">
                <a16:creationId xmlns:a16="http://schemas.microsoft.com/office/drawing/2014/main" id="{79C0D610-E014-445E-8090-E39F149C3905}"/>
              </a:ext>
            </a:extLst>
          </p:cNvPr>
          <p:cNvPicPr>
            <a:picLocks noChangeAspect="1"/>
          </p:cNvPicPr>
          <p:nvPr/>
        </p:nvPicPr>
        <p:blipFill>
          <a:blip r:embed="rId4"/>
          <a:stretch>
            <a:fillRect/>
          </a:stretch>
        </p:blipFill>
        <p:spPr>
          <a:xfrm>
            <a:off x="5725333" y="3732608"/>
            <a:ext cx="5619201" cy="1186525"/>
          </a:xfrm>
          <a:prstGeom prst="rect">
            <a:avLst/>
          </a:prstGeom>
        </p:spPr>
      </p:pic>
      <p:cxnSp>
        <p:nvCxnSpPr>
          <p:cNvPr id="10" name="直接箭头连接符 9">
            <a:extLst>
              <a:ext uri="{FF2B5EF4-FFF2-40B4-BE49-F238E27FC236}">
                <a16:creationId xmlns:a16="http://schemas.microsoft.com/office/drawing/2014/main" id="{E3629043-C4BE-40E6-93DC-B2BFB072D138}"/>
              </a:ext>
            </a:extLst>
          </p:cNvPr>
          <p:cNvCxnSpPr/>
          <p:nvPr/>
        </p:nvCxnSpPr>
        <p:spPr>
          <a:xfrm flipH="1">
            <a:off x="3259667" y="4809067"/>
            <a:ext cx="6350000" cy="6858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 name="文本框 3">
            <a:extLst>
              <a:ext uri="{FF2B5EF4-FFF2-40B4-BE49-F238E27FC236}">
                <a16:creationId xmlns:a16="http://schemas.microsoft.com/office/drawing/2014/main" id="{215C149A-3AB5-4776-BA48-351D3E36E7F2}"/>
              </a:ext>
            </a:extLst>
          </p:cNvPr>
          <p:cNvSpPr txBox="1"/>
          <p:nvPr/>
        </p:nvSpPr>
        <p:spPr>
          <a:xfrm>
            <a:off x="899333" y="5827846"/>
            <a:ext cx="4160113" cy="369332"/>
          </a:xfrm>
          <a:prstGeom prst="rect">
            <a:avLst/>
          </a:prstGeom>
          <a:noFill/>
        </p:spPr>
        <p:txBody>
          <a:bodyPr wrap="none" rtlCol="0">
            <a:spAutoFit/>
          </a:bodyPr>
          <a:lstStyle/>
          <a:p>
            <a:r>
              <a:rPr lang="en-US" altLang="zh-CN" sz="1800" dirty="0">
                <a:solidFill>
                  <a:schemeClr val="bg1"/>
                </a:solidFill>
              </a:rPr>
              <a:t>Part of </a:t>
            </a:r>
            <a:r>
              <a:rPr lang="en-US" altLang="zh-CN" sz="1800" dirty="0" err="1">
                <a:solidFill>
                  <a:schemeClr val="bg1"/>
                </a:solidFill>
              </a:rPr>
              <a:t>mstscax!CTSThread</a:t>
            </a:r>
            <a:r>
              <a:rPr lang="en-US" altLang="zh-CN" sz="1800" dirty="0">
                <a:solidFill>
                  <a:schemeClr val="bg1"/>
                </a:solidFill>
              </a:rPr>
              <a:t>::</a:t>
            </a:r>
            <a:r>
              <a:rPr lang="en-US" altLang="zh-CN" sz="1800" dirty="0" err="1">
                <a:solidFill>
                  <a:schemeClr val="bg1"/>
                </a:solidFill>
              </a:rPr>
              <a:t>AddCallback</a:t>
            </a:r>
            <a:endParaRPr lang="en-US" altLang="zh-CN" sz="1800" dirty="0">
              <a:solidFill>
                <a:schemeClr val="bg1"/>
              </a:solidFill>
            </a:endParaRPr>
          </a:p>
        </p:txBody>
      </p:sp>
    </p:spTree>
    <p:extLst>
      <p:ext uri="{BB962C8B-B14F-4D97-AF65-F5344CB8AC3E}">
        <p14:creationId xmlns:p14="http://schemas.microsoft.com/office/powerpoint/2010/main" val="65073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99A11-0850-4EA5-BF3F-F09EEC7E331E}"/>
              </a:ext>
            </a:extLst>
          </p:cNvPr>
          <p:cNvSpPr>
            <a:spLocks noGrp="1"/>
          </p:cNvSpPr>
          <p:nvPr>
            <p:ph type="title"/>
          </p:nvPr>
        </p:nvSpPr>
        <p:spPr/>
        <p:txBody>
          <a:bodyPr/>
          <a:lstStyle/>
          <a:p>
            <a:r>
              <a:rPr lang="en-US" altLang="zh-CN" dirty="0"/>
              <a:t>Client: Receive Msg</a:t>
            </a:r>
            <a:endParaRPr lang="zh-CN" altLang="en-US" dirty="0"/>
          </a:p>
        </p:txBody>
      </p:sp>
      <p:sp>
        <p:nvSpPr>
          <p:cNvPr id="3" name="内容占位符 2">
            <a:extLst>
              <a:ext uri="{FF2B5EF4-FFF2-40B4-BE49-F238E27FC236}">
                <a16:creationId xmlns:a16="http://schemas.microsoft.com/office/drawing/2014/main" id="{75475F64-05E4-4CA0-95D6-8481FE3AA820}"/>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altLang="zh-CN" sz="1800" dirty="0" err="1"/>
              <a:t>mstscax!CClipBase</a:t>
            </a:r>
            <a:r>
              <a:rPr lang="en-US" altLang="zh-CN" sz="1800" dirty="0"/>
              <a:t>::</a:t>
            </a:r>
            <a:r>
              <a:rPr lang="en-US" altLang="zh-CN" sz="1800" dirty="0" err="1"/>
              <a:t>OnFormatDataResponse</a:t>
            </a:r>
            <a:endParaRPr lang="en-US" altLang="zh-CN" sz="1800" dirty="0"/>
          </a:p>
          <a:p>
            <a:pPr marL="0" indent="0">
              <a:buNone/>
            </a:pPr>
            <a:r>
              <a:rPr lang="en-US" altLang="zh-CN" sz="1800" dirty="0" err="1"/>
              <a:t>mstscax!CClipBase</a:t>
            </a:r>
            <a:r>
              <a:rPr lang="en-US" altLang="zh-CN" sz="1800" dirty="0"/>
              <a:t>::</a:t>
            </a:r>
            <a:r>
              <a:rPr lang="en-US" altLang="zh-CN" sz="1800" dirty="0" err="1"/>
              <a:t>OnFormatDataResponseAsyncCallback</a:t>
            </a:r>
            <a:r>
              <a:rPr lang="en-US" altLang="zh-CN" sz="1800" dirty="0"/>
              <a:t>::Invoke</a:t>
            </a:r>
          </a:p>
          <a:p>
            <a:pPr marL="0" indent="0">
              <a:buNone/>
            </a:pPr>
            <a:r>
              <a:rPr lang="en-US" altLang="zh-CN" sz="1800" dirty="0" err="1">
                <a:solidFill>
                  <a:srgbClr val="FF0000"/>
                </a:solidFill>
              </a:rPr>
              <a:t>mstscax!CTSMsg</a:t>
            </a:r>
            <a:r>
              <a:rPr lang="en-US" altLang="zh-CN" sz="1800" dirty="0">
                <a:solidFill>
                  <a:srgbClr val="FF0000"/>
                </a:solidFill>
              </a:rPr>
              <a:t>::Invoke+0x10e </a:t>
            </a:r>
          </a:p>
          <a:p>
            <a:pPr marL="0" indent="0">
              <a:buNone/>
            </a:pPr>
            <a:r>
              <a:rPr lang="en-US" altLang="zh-CN" sz="1800" dirty="0" err="1"/>
              <a:t>mstscax!CTSThread</a:t>
            </a:r>
            <a:r>
              <a:rPr lang="en-US" altLang="zh-CN" sz="1800" dirty="0"/>
              <a:t>::RunAllQueueEvents+0x34a</a:t>
            </a:r>
          </a:p>
          <a:p>
            <a:pPr marL="0" indent="0">
              <a:buNone/>
            </a:pPr>
            <a:r>
              <a:rPr lang="en-US" altLang="zh-CN" sz="1800" dirty="0" err="1"/>
              <a:t>mstscax!CTSThread</a:t>
            </a:r>
            <a:r>
              <a:rPr lang="en-US" altLang="zh-CN" sz="1800" dirty="0"/>
              <a:t>::internalMsgPump+0xb4</a:t>
            </a:r>
          </a:p>
        </p:txBody>
      </p:sp>
      <p:pic>
        <p:nvPicPr>
          <p:cNvPr id="7" name="图片 6">
            <a:extLst>
              <a:ext uri="{FF2B5EF4-FFF2-40B4-BE49-F238E27FC236}">
                <a16:creationId xmlns:a16="http://schemas.microsoft.com/office/drawing/2014/main" id="{615CD552-CD15-4EF4-B48A-163F594DCCDF}"/>
              </a:ext>
            </a:extLst>
          </p:cNvPr>
          <p:cNvPicPr>
            <a:picLocks noChangeAspect="1"/>
          </p:cNvPicPr>
          <p:nvPr/>
        </p:nvPicPr>
        <p:blipFill>
          <a:blip r:embed="rId3"/>
          <a:stretch>
            <a:fillRect/>
          </a:stretch>
        </p:blipFill>
        <p:spPr>
          <a:xfrm>
            <a:off x="934429" y="4458323"/>
            <a:ext cx="7190476" cy="1514286"/>
          </a:xfrm>
          <a:prstGeom prst="rect">
            <a:avLst/>
          </a:prstGeom>
        </p:spPr>
      </p:pic>
      <p:sp>
        <p:nvSpPr>
          <p:cNvPr id="4" name="文本框 3">
            <a:extLst>
              <a:ext uri="{FF2B5EF4-FFF2-40B4-BE49-F238E27FC236}">
                <a16:creationId xmlns:a16="http://schemas.microsoft.com/office/drawing/2014/main" id="{D3AF92EB-94FA-4DC7-948A-9822AF53D882}"/>
              </a:ext>
            </a:extLst>
          </p:cNvPr>
          <p:cNvSpPr txBox="1"/>
          <p:nvPr/>
        </p:nvSpPr>
        <p:spPr>
          <a:xfrm>
            <a:off x="934429" y="5942568"/>
            <a:ext cx="3312125" cy="369332"/>
          </a:xfrm>
          <a:prstGeom prst="rect">
            <a:avLst/>
          </a:prstGeom>
          <a:noFill/>
        </p:spPr>
        <p:txBody>
          <a:bodyPr wrap="none" rtlCol="0">
            <a:spAutoFit/>
          </a:bodyPr>
          <a:lstStyle/>
          <a:p>
            <a:r>
              <a:rPr lang="en-US" altLang="zh-CN" sz="1800" dirty="0">
                <a:solidFill>
                  <a:schemeClr val="bg1"/>
                </a:solidFill>
              </a:rPr>
              <a:t>Part of </a:t>
            </a:r>
            <a:r>
              <a:rPr lang="en-US" altLang="zh-CN" sz="1800" dirty="0" err="1">
                <a:solidFill>
                  <a:schemeClr val="bg1"/>
                </a:solidFill>
              </a:rPr>
              <a:t>mstscax!CTSMsg</a:t>
            </a:r>
            <a:r>
              <a:rPr lang="en-US" altLang="zh-CN" sz="1800" dirty="0">
                <a:solidFill>
                  <a:schemeClr val="bg1"/>
                </a:solidFill>
              </a:rPr>
              <a:t>::Invoke</a:t>
            </a:r>
            <a:endParaRPr lang="zh-CN" altLang="en-US" dirty="0">
              <a:solidFill>
                <a:schemeClr val="bg1"/>
              </a:solidFill>
            </a:endParaRPr>
          </a:p>
        </p:txBody>
      </p:sp>
    </p:spTree>
    <p:extLst>
      <p:ext uri="{BB962C8B-B14F-4D97-AF65-F5344CB8AC3E}">
        <p14:creationId xmlns:p14="http://schemas.microsoft.com/office/powerpoint/2010/main" val="868070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A44A5-1311-4A39-98A7-190403E77F63}"/>
              </a:ext>
            </a:extLst>
          </p:cNvPr>
          <p:cNvSpPr>
            <a:spLocks noGrp="1"/>
          </p:cNvSpPr>
          <p:nvPr>
            <p:ph type="title"/>
          </p:nvPr>
        </p:nvSpPr>
        <p:spPr/>
        <p:txBody>
          <a:bodyPr>
            <a:normAutofit/>
          </a:bodyPr>
          <a:lstStyle/>
          <a:p>
            <a:r>
              <a:rPr lang="en-US" altLang="zh-CN" dirty="0"/>
              <a:t>Client: </a:t>
            </a:r>
            <a:r>
              <a:rPr lang="en-US" altLang="zh-CN" sz="4400" dirty="0" err="1"/>
              <a:t>CClipBase</a:t>
            </a:r>
            <a:r>
              <a:rPr lang="en-US" altLang="zh-CN" sz="4400" dirty="0"/>
              <a:t>::</a:t>
            </a:r>
            <a:r>
              <a:rPr lang="en-US" altLang="zh-CN" sz="4400" dirty="0" err="1"/>
              <a:t>OnFormatDataResponse</a:t>
            </a:r>
            <a:endParaRPr lang="zh-CN" altLang="en-US" dirty="0"/>
          </a:p>
        </p:txBody>
      </p:sp>
      <p:pic>
        <p:nvPicPr>
          <p:cNvPr id="7" name="图片 6">
            <a:extLst>
              <a:ext uri="{FF2B5EF4-FFF2-40B4-BE49-F238E27FC236}">
                <a16:creationId xmlns:a16="http://schemas.microsoft.com/office/drawing/2014/main" id="{60FD8ADE-1254-4A3E-AB3D-A74BF981F499}"/>
              </a:ext>
            </a:extLst>
          </p:cNvPr>
          <p:cNvPicPr>
            <a:picLocks noChangeAspect="1"/>
          </p:cNvPicPr>
          <p:nvPr/>
        </p:nvPicPr>
        <p:blipFill>
          <a:blip r:embed="rId3"/>
          <a:stretch>
            <a:fillRect/>
          </a:stretch>
        </p:blipFill>
        <p:spPr>
          <a:xfrm>
            <a:off x="1253066" y="2815579"/>
            <a:ext cx="5638095" cy="2371429"/>
          </a:xfrm>
          <a:prstGeom prst="rect">
            <a:avLst/>
          </a:prstGeom>
        </p:spPr>
      </p:pic>
      <p:pic>
        <p:nvPicPr>
          <p:cNvPr id="9" name="图片 8">
            <a:extLst>
              <a:ext uri="{FF2B5EF4-FFF2-40B4-BE49-F238E27FC236}">
                <a16:creationId xmlns:a16="http://schemas.microsoft.com/office/drawing/2014/main" id="{5278691D-D713-4BB0-A9EE-769850F5D0D7}"/>
              </a:ext>
            </a:extLst>
          </p:cNvPr>
          <p:cNvPicPr>
            <a:picLocks noChangeAspect="1"/>
          </p:cNvPicPr>
          <p:nvPr/>
        </p:nvPicPr>
        <p:blipFill>
          <a:blip r:embed="rId4"/>
          <a:stretch>
            <a:fillRect/>
          </a:stretch>
        </p:blipFill>
        <p:spPr>
          <a:xfrm>
            <a:off x="1312333" y="1876990"/>
            <a:ext cx="7923809" cy="580952"/>
          </a:xfrm>
          <a:prstGeom prst="rect">
            <a:avLst/>
          </a:prstGeom>
        </p:spPr>
      </p:pic>
      <p:sp>
        <p:nvSpPr>
          <p:cNvPr id="6" name="文本框 5">
            <a:extLst>
              <a:ext uri="{FF2B5EF4-FFF2-40B4-BE49-F238E27FC236}">
                <a16:creationId xmlns:a16="http://schemas.microsoft.com/office/drawing/2014/main" id="{916EAD81-9A5E-433F-A48C-2784E25667CF}"/>
              </a:ext>
            </a:extLst>
          </p:cNvPr>
          <p:cNvSpPr txBox="1"/>
          <p:nvPr/>
        </p:nvSpPr>
        <p:spPr>
          <a:xfrm>
            <a:off x="9143456" y="1876990"/>
            <a:ext cx="2511831" cy="646331"/>
          </a:xfrm>
          <a:prstGeom prst="rect">
            <a:avLst/>
          </a:prstGeom>
          <a:noFill/>
        </p:spPr>
        <p:txBody>
          <a:bodyPr wrap="square">
            <a:spAutoFit/>
          </a:bodyPr>
          <a:lstStyle/>
          <a:p>
            <a:pPr marL="0" indent="0">
              <a:buNone/>
            </a:pPr>
            <a:r>
              <a:rPr lang="en-US" altLang="zh-CN" sz="1800" dirty="0">
                <a:solidFill>
                  <a:schemeClr val="bg1"/>
                </a:solidFill>
              </a:rPr>
              <a:t>size at +08h of f_78h</a:t>
            </a:r>
          </a:p>
          <a:p>
            <a:pPr marL="0" indent="0">
              <a:buNone/>
            </a:pPr>
            <a:r>
              <a:rPr lang="en-US" altLang="zh-CN" sz="1800" dirty="0">
                <a:solidFill>
                  <a:schemeClr val="bg1"/>
                </a:solidFill>
              </a:rPr>
              <a:t>buffer at +10h of f_78h</a:t>
            </a:r>
          </a:p>
        </p:txBody>
      </p:sp>
    </p:spTree>
    <p:extLst>
      <p:ext uri="{BB962C8B-B14F-4D97-AF65-F5344CB8AC3E}">
        <p14:creationId xmlns:p14="http://schemas.microsoft.com/office/powerpoint/2010/main" val="3959837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C09B9-FAA7-4EB4-858A-7CD878377DF3}"/>
              </a:ext>
            </a:extLst>
          </p:cNvPr>
          <p:cNvSpPr>
            <a:spLocks noGrp="1"/>
          </p:cNvSpPr>
          <p:nvPr>
            <p:ph type="title"/>
          </p:nvPr>
        </p:nvSpPr>
        <p:spPr/>
        <p:txBody>
          <a:bodyPr/>
          <a:lstStyle/>
          <a:p>
            <a:r>
              <a:rPr lang="en-US" altLang="zh-CN" dirty="0"/>
              <a:t>Agenda</a:t>
            </a:r>
            <a:endParaRPr lang="zh-CN" altLang="en-US" dirty="0"/>
          </a:p>
        </p:txBody>
      </p:sp>
      <p:sp>
        <p:nvSpPr>
          <p:cNvPr id="3" name="内容占位符 2">
            <a:extLst>
              <a:ext uri="{FF2B5EF4-FFF2-40B4-BE49-F238E27FC236}">
                <a16:creationId xmlns:a16="http://schemas.microsoft.com/office/drawing/2014/main" id="{8EA753F7-52A4-4BB6-BA6F-41E8AE81F6FA}"/>
              </a:ext>
            </a:extLst>
          </p:cNvPr>
          <p:cNvSpPr>
            <a:spLocks noGrp="1"/>
          </p:cNvSpPr>
          <p:nvPr>
            <p:ph idx="1"/>
          </p:nvPr>
        </p:nvSpPr>
        <p:spPr/>
        <p:txBody>
          <a:bodyPr/>
          <a:lstStyle/>
          <a:p>
            <a:r>
              <a:rPr lang="en-US" altLang="zh-CN" dirty="0"/>
              <a:t>VM Types and Hyper-V Architecture</a:t>
            </a:r>
          </a:p>
          <a:p>
            <a:r>
              <a:rPr lang="en-US" altLang="zh-CN" dirty="0"/>
              <a:t>Attack Surfaces on Hyper-V</a:t>
            </a:r>
          </a:p>
          <a:p>
            <a:r>
              <a:rPr lang="en-US" altLang="zh-CN" dirty="0"/>
              <a:t>Enhanced Session Mode</a:t>
            </a:r>
          </a:p>
          <a:p>
            <a:r>
              <a:rPr lang="en-US" altLang="zh-CN" dirty="0"/>
              <a:t>RDP protocol</a:t>
            </a:r>
          </a:p>
          <a:p>
            <a:r>
              <a:rPr lang="en-US" altLang="zh-CN" dirty="0"/>
              <a:t>3 Cases of Escaping</a:t>
            </a:r>
          </a:p>
          <a:p>
            <a:r>
              <a:rPr lang="en-US" altLang="zh-CN" dirty="0"/>
              <a:t>Conclusion and Q&amp;A</a:t>
            </a:r>
          </a:p>
          <a:p>
            <a:endParaRPr lang="zh-CN" altLang="en-US" dirty="0"/>
          </a:p>
        </p:txBody>
      </p:sp>
    </p:spTree>
    <p:extLst>
      <p:ext uri="{BB962C8B-B14F-4D97-AF65-F5344CB8AC3E}">
        <p14:creationId xmlns:p14="http://schemas.microsoft.com/office/powerpoint/2010/main" val="4007433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C12BD-CB25-4682-B60E-2FF92D3CE24D}"/>
              </a:ext>
            </a:extLst>
          </p:cNvPr>
          <p:cNvSpPr>
            <a:spLocks noGrp="1"/>
          </p:cNvSpPr>
          <p:nvPr>
            <p:ph type="title"/>
          </p:nvPr>
        </p:nvSpPr>
        <p:spPr>
          <a:xfrm>
            <a:off x="2802172" y="2125132"/>
            <a:ext cx="7552790" cy="2743429"/>
          </a:xfrm>
        </p:spPr>
        <p:txBody>
          <a:bodyPr>
            <a:noAutofit/>
          </a:bodyPr>
          <a:lstStyle/>
          <a:p>
            <a:r>
              <a:rPr lang="en-US" altLang="zh-CN" sz="8000" dirty="0"/>
              <a:t>Let’s learn cases before digging</a:t>
            </a:r>
            <a:endParaRPr lang="zh-CN" altLang="en-US" sz="8000" dirty="0"/>
          </a:p>
        </p:txBody>
      </p:sp>
    </p:spTree>
    <p:extLst>
      <p:ext uri="{BB962C8B-B14F-4D97-AF65-F5344CB8AC3E}">
        <p14:creationId xmlns:p14="http://schemas.microsoft.com/office/powerpoint/2010/main" val="1857814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1FC09-5B2D-4517-B051-C50309DAF6B2}"/>
              </a:ext>
            </a:extLst>
          </p:cNvPr>
          <p:cNvSpPr>
            <a:spLocks noGrp="1"/>
          </p:cNvSpPr>
          <p:nvPr>
            <p:ph type="title"/>
          </p:nvPr>
        </p:nvSpPr>
        <p:spPr/>
        <p:txBody>
          <a:bodyPr/>
          <a:lstStyle/>
          <a:p>
            <a:r>
              <a:rPr lang="en-US" altLang="zh-CN" b="0" i="0" dirty="0">
                <a:effectLst/>
              </a:rPr>
              <a:t>CVE-2019-0887</a:t>
            </a:r>
            <a:endParaRPr lang="zh-CN" altLang="en-US" dirty="0"/>
          </a:p>
        </p:txBody>
      </p:sp>
      <p:pic>
        <p:nvPicPr>
          <p:cNvPr id="4" name="图片 3">
            <a:extLst>
              <a:ext uri="{FF2B5EF4-FFF2-40B4-BE49-F238E27FC236}">
                <a16:creationId xmlns:a16="http://schemas.microsoft.com/office/drawing/2014/main" id="{35204AAB-18AD-4E2F-8C67-F72FA4637404}"/>
              </a:ext>
            </a:extLst>
          </p:cNvPr>
          <p:cNvPicPr>
            <a:picLocks noChangeAspect="1"/>
          </p:cNvPicPr>
          <p:nvPr/>
        </p:nvPicPr>
        <p:blipFill>
          <a:blip r:embed="rId3"/>
          <a:stretch>
            <a:fillRect/>
          </a:stretch>
        </p:blipFill>
        <p:spPr>
          <a:xfrm>
            <a:off x="7484950" y="1847585"/>
            <a:ext cx="4384902" cy="4260507"/>
          </a:xfrm>
          <a:prstGeom prst="rect">
            <a:avLst/>
          </a:prstGeom>
        </p:spPr>
      </p:pic>
      <p:sp>
        <p:nvSpPr>
          <p:cNvPr id="5" name="乘号 4">
            <a:extLst>
              <a:ext uri="{FF2B5EF4-FFF2-40B4-BE49-F238E27FC236}">
                <a16:creationId xmlns:a16="http://schemas.microsoft.com/office/drawing/2014/main" id="{E1E92BAD-9FD2-43C1-BACA-59F07F9C3AFB}"/>
              </a:ext>
            </a:extLst>
          </p:cNvPr>
          <p:cNvSpPr/>
          <p:nvPr/>
        </p:nvSpPr>
        <p:spPr>
          <a:xfrm>
            <a:off x="9906001" y="4069026"/>
            <a:ext cx="397933" cy="54530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EFDA464-0D31-4E2A-B52A-4BCD71637A96}"/>
              </a:ext>
            </a:extLst>
          </p:cNvPr>
          <p:cNvPicPr>
            <a:picLocks noChangeAspect="1"/>
          </p:cNvPicPr>
          <p:nvPr/>
        </p:nvPicPr>
        <p:blipFill>
          <a:blip r:embed="rId4"/>
          <a:stretch>
            <a:fillRect/>
          </a:stretch>
        </p:blipFill>
        <p:spPr>
          <a:xfrm>
            <a:off x="237482" y="1847585"/>
            <a:ext cx="7014712" cy="4135658"/>
          </a:xfrm>
          <a:prstGeom prst="rect">
            <a:avLst/>
          </a:prstGeom>
        </p:spPr>
      </p:pic>
      <p:sp>
        <p:nvSpPr>
          <p:cNvPr id="9" name="文本框 8">
            <a:extLst>
              <a:ext uri="{FF2B5EF4-FFF2-40B4-BE49-F238E27FC236}">
                <a16:creationId xmlns:a16="http://schemas.microsoft.com/office/drawing/2014/main" id="{809E1136-BD15-4C42-BE15-62F9D7D17388}"/>
              </a:ext>
            </a:extLst>
          </p:cNvPr>
          <p:cNvSpPr txBox="1"/>
          <p:nvPr/>
        </p:nvSpPr>
        <p:spPr>
          <a:xfrm>
            <a:off x="7357534" y="1506022"/>
            <a:ext cx="2006600" cy="369332"/>
          </a:xfrm>
          <a:prstGeom prst="rect">
            <a:avLst/>
          </a:prstGeom>
          <a:noFill/>
        </p:spPr>
        <p:txBody>
          <a:bodyPr wrap="square" rtlCol="0">
            <a:spAutoFit/>
          </a:bodyPr>
          <a:lstStyle/>
          <a:p>
            <a:r>
              <a:rPr lang="en-US" altLang="zh-CN" dirty="0" err="1">
                <a:solidFill>
                  <a:schemeClr val="bg1"/>
                </a:solidFill>
              </a:rPr>
              <a:t>VM:rdpclip.exe</a:t>
            </a:r>
            <a:endParaRPr lang="zh-CN" altLang="en-US" dirty="0">
              <a:solidFill>
                <a:schemeClr val="bg1"/>
              </a:solidFill>
            </a:endParaRPr>
          </a:p>
        </p:txBody>
      </p:sp>
      <p:sp>
        <p:nvSpPr>
          <p:cNvPr id="10" name="文本框 9">
            <a:extLst>
              <a:ext uri="{FF2B5EF4-FFF2-40B4-BE49-F238E27FC236}">
                <a16:creationId xmlns:a16="http://schemas.microsoft.com/office/drawing/2014/main" id="{06EA5A18-39E8-48F8-AA13-82646F7FAC0C}"/>
              </a:ext>
            </a:extLst>
          </p:cNvPr>
          <p:cNvSpPr txBox="1"/>
          <p:nvPr/>
        </p:nvSpPr>
        <p:spPr>
          <a:xfrm>
            <a:off x="9677401" y="1506022"/>
            <a:ext cx="2975540" cy="369332"/>
          </a:xfrm>
          <a:prstGeom prst="rect">
            <a:avLst/>
          </a:prstGeom>
          <a:noFill/>
        </p:spPr>
        <p:txBody>
          <a:bodyPr wrap="square" rtlCol="0">
            <a:spAutoFit/>
          </a:bodyPr>
          <a:lstStyle/>
          <a:p>
            <a:r>
              <a:rPr lang="en-US" altLang="zh-CN" dirty="0" err="1">
                <a:solidFill>
                  <a:schemeClr val="bg1"/>
                </a:solidFill>
              </a:rPr>
              <a:t>Host:vmconnect.exe</a:t>
            </a:r>
            <a:endParaRPr lang="zh-CN" altLang="en-US" dirty="0">
              <a:solidFill>
                <a:schemeClr val="bg1"/>
              </a:solidFill>
            </a:endParaRPr>
          </a:p>
        </p:txBody>
      </p:sp>
      <p:sp>
        <p:nvSpPr>
          <p:cNvPr id="11" name="文本框 10">
            <a:extLst>
              <a:ext uri="{FF2B5EF4-FFF2-40B4-BE49-F238E27FC236}">
                <a16:creationId xmlns:a16="http://schemas.microsoft.com/office/drawing/2014/main" id="{96A2F241-0B59-4758-AD8A-6050898541CB}"/>
              </a:ext>
            </a:extLst>
          </p:cNvPr>
          <p:cNvSpPr txBox="1"/>
          <p:nvPr/>
        </p:nvSpPr>
        <p:spPr>
          <a:xfrm>
            <a:off x="1314121" y="2319867"/>
            <a:ext cx="5990743" cy="369332"/>
          </a:xfrm>
          <a:prstGeom prst="rect">
            <a:avLst/>
          </a:prstGeom>
          <a:noFill/>
        </p:spPr>
        <p:txBody>
          <a:bodyPr wrap="none" rtlCol="0">
            <a:spAutoFit/>
          </a:bodyPr>
          <a:lstStyle/>
          <a:p>
            <a:r>
              <a:rPr lang="en-US" altLang="zh-CN" dirty="0">
                <a:solidFill>
                  <a:schemeClr val="bg1"/>
                </a:solidFill>
              </a:rPr>
              <a:t>No check for </a:t>
            </a:r>
            <a:r>
              <a:rPr lang="en-US" altLang="zh-CN" dirty="0" err="1">
                <a:solidFill>
                  <a:schemeClr val="bg1"/>
                </a:solidFill>
              </a:rPr>
              <a:t>FileGroupDescriptorW</a:t>
            </a:r>
            <a:r>
              <a:rPr lang="en-US" altLang="zh-CN" dirty="0">
                <a:solidFill>
                  <a:schemeClr val="bg1"/>
                </a:solidFill>
              </a:rPr>
              <a:t>/</a:t>
            </a:r>
            <a:r>
              <a:rPr lang="en-US" altLang="zh-CN" dirty="0" err="1">
                <a:solidFill>
                  <a:schemeClr val="bg1"/>
                </a:solidFill>
              </a:rPr>
              <a:t>FileGroupDescriptorA</a:t>
            </a:r>
            <a:endParaRPr lang="zh-CN" altLang="en-US" dirty="0">
              <a:solidFill>
                <a:schemeClr val="bg1"/>
              </a:solidFill>
            </a:endParaRPr>
          </a:p>
        </p:txBody>
      </p:sp>
      <p:sp>
        <p:nvSpPr>
          <p:cNvPr id="12" name="文本框 11">
            <a:extLst>
              <a:ext uri="{FF2B5EF4-FFF2-40B4-BE49-F238E27FC236}">
                <a16:creationId xmlns:a16="http://schemas.microsoft.com/office/drawing/2014/main" id="{BF5D02AD-40CF-49E8-8D6D-170082374A1A}"/>
              </a:ext>
            </a:extLst>
          </p:cNvPr>
          <p:cNvSpPr txBox="1"/>
          <p:nvPr/>
        </p:nvSpPr>
        <p:spPr>
          <a:xfrm>
            <a:off x="152816" y="6086193"/>
            <a:ext cx="5424769" cy="369332"/>
          </a:xfrm>
          <a:prstGeom prst="rect">
            <a:avLst/>
          </a:prstGeom>
          <a:noFill/>
        </p:spPr>
        <p:txBody>
          <a:bodyPr wrap="square" rtlCol="0">
            <a:spAutoFit/>
          </a:bodyPr>
          <a:lstStyle/>
          <a:p>
            <a:r>
              <a:rPr lang="en-US" altLang="zh-CN" dirty="0">
                <a:solidFill>
                  <a:schemeClr val="bg1"/>
                </a:solidFill>
              </a:rPr>
              <a:t>Part of </a:t>
            </a:r>
            <a:r>
              <a:rPr lang="en-US" altLang="zh-CN" dirty="0" err="1">
                <a:solidFill>
                  <a:schemeClr val="bg1"/>
                </a:solidFill>
              </a:rPr>
              <a:t>CFormatDataPacker</a:t>
            </a:r>
            <a:r>
              <a:rPr lang="en-US" altLang="zh-CN" dirty="0">
                <a:solidFill>
                  <a:schemeClr val="bg1"/>
                </a:solidFill>
              </a:rPr>
              <a:t>::</a:t>
            </a:r>
            <a:r>
              <a:rPr lang="en-US" altLang="zh-CN" dirty="0" err="1">
                <a:solidFill>
                  <a:schemeClr val="bg1"/>
                </a:solidFill>
              </a:rPr>
              <a:t>DecodeFormatData</a:t>
            </a:r>
            <a:endParaRPr lang="zh-CN" altLang="en-US" dirty="0">
              <a:solidFill>
                <a:schemeClr val="bg1"/>
              </a:solidFill>
            </a:endParaRPr>
          </a:p>
        </p:txBody>
      </p:sp>
    </p:spTree>
    <p:extLst>
      <p:ext uri="{BB962C8B-B14F-4D97-AF65-F5344CB8AC3E}">
        <p14:creationId xmlns:p14="http://schemas.microsoft.com/office/powerpoint/2010/main" val="3371895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1FC09-5B2D-4517-B051-C50309DAF6B2}"/>
              </a:ext>
            </a:extLst>
          </p:cNvPr>
          <p:cNvSpPr>
            <a:spLocks noGrp="1"/>
          </p:cNvSpPr>
          <p:nvPr>
            <p:ph type="title"/>
          </p:nvPr>
        </p:nvSpPr>
        <p:spPr/>
        <p:txBody>
          <a:bodyPr/>
          <a:lstStyle/>
          <a:p>
            <a:r>
              <a:rPr lang="en-US" altLang="zh-CN" b="0" i="0" dirty="0">
                <a:effectLst/>
              </a:rPr>
              <a:t>CVE-2019-0887 patch</a:t>
            </a:r>
            <a:endParaRPr lang="zh-CN" altLang="en-US" dirty="0"/>
          </a:p>
        </p:txBody>
      </p:sp>
      <p:pic>
        <p:nvPicPr>
          <p:cNvPr id="6" name="图片 5">
            <a:extLst>
              <a:ext uri="{FF2B5EF4-FFF2-40B4-BE49-F238E27FC236}">
                <a16:creationId xmlns:a16="http://schemas.microsoft.com/office/drawing/2014/main" id="{006C6EFB-A47A-47A3-9119-7FDAF96C721F}"/>
              </a:ext>
            </a:extLst>
          </p:cNvPr>
          <p:cNvPicPr>
            <a:picLocks noChangeAspect="1"/>
          </p:cNvPicPr>
          <p:nvPr/>
        </p:nvPicPr>
        <p:blipFill>
          <a:blip r:embed="rId3"/>
          <a:stretch>
            <a:fillRect/>
          </a:stretch>
        </p:blipFill>
        <p:spPr>
          <a:xfrm>
            <a:off x="474134" y="1690688"/>
            <a:ext cx="7409524" cy="1628571"/>
          </a:xfrm>
          <a:prstGeom prst="rect">
            <a:avLst/>
          </a:prstGeom>
        </p:spPr>
      </p:pic>
      <p:pic>
        <p:nvPicPr>
          <p:cNvPr id="12" name="图片 11">
            <a:extLst>
              <a:ext uri="{FF2B5EF4-FFF2-40B4-BE49-F238E27FC236}">
                <a16:creationId xmlns:a16="http://schemas.microsoft.com/office/drawing/2014/main" id="{0232C67C-6543-4255-80A6-E6C4E0EBBF63}"/>
              </a:ext>
            </a:extLst>
          </p:cNvPr>
          <p:cNvPicPr>
            <a:picLocks noChangeAspect="1"/>
          </p:cNvPicPr>
          <p:nvPr/>
        </p:nvPicPr>
        <p:blipFill>
          <a:blip r:embed="rId4"/>
          <a:stretch>
            <a:fillRect/>
          </a:stretch>
        </p:blipFill>
        <p:spPr>
          <a:xfrm>
            <a:off x="474134" y="5208570"/>
            <a:ext cx="5114286" cy="609524"/>
          </a:xfrm>
          <a:prstGeom prst="rect">
            <a:avLst/>
          </a:prstGeom>
        </p:spPr>
      </p:pic>
      <p:sp>
        <p:nvSpPr>
          <p:cNvPr id="13" name="文本框 12">
            <a:extLst>
              <a:ext uri="{FF2B5EF4-FFF2-40B4-BE49-F238E27FC236}">
                <a16:creationId xmlns:a16="http://schemas.microsoft.com/office/drawing/2014/main" id="{DA02B219-598C-4883-8837-08A3CEC6C817}"/>
              </a:ext>
            </a:extLst>
          </p:cNvPr>
          <p:cNvSpPr txBox="1"/>
          <p:nvPr/>
        </p:nvSpPr>
        <p:spPr>
          <a:xfrm>
            <a:off x="381001" y="3429000"/>
            <a:ext cx="5424769" cy="369332"/>
          </a:xfrm>
          <a:prstGeom prst="rect">
            <a:avLst/>
          </a:prstGeom>
          <a:noFill/>
        </p:spPr>
        <p:txBody>
          <a:bodyPr wrap="square" rtlCol="0">
            <a:spAutoFit/>
          </a:bodyPr>
          <a:lstStyle/>
          <a:p>
            <a:r>
              <a:rPr lang="en-US" altLang="zh-CN" dirty="0">
                <a:solidFill>
                  <a:schemeClr val="bg1"/>
                </a:solidFill>
              </a:rPr>
              <a:t>Part of </a:t>
            </a:r>
            <a:r>
              <a:rPr lang="en-US" altLang="zh-CN" dirty="0" err="1">
                <a:solidFill>
                  <a:schemeClr val="bg1"/>
                </a:solidFill>
              </a:rPr>
              <a:t>CFormatDataPacker</a:t>
            </a:r>
            <a:r>
              <a:rPr lang="en-US" altLang="zh-CN" dirty="0">
                <a:solidFill>
                  <a:schemeClr val="bg1"/>
                </a:solidFill>
              </a:rPr>
              <a:t>::</a:t>
            </a:r>
            <a:r>
              <a:rPr lang="en-US" altLang="zh-CN" dirty="0" err="1">
                <a:solidFill>
                  <a:schemeClr val="bg1"/>
                </a:solidFill>
              </a:rPr>
              <a:t>DecodeFormatData</a:t>
            </a:r>
            <a:endParaRPr lang="zh-CN" altLang="en-US" dirty="0">
              <a:solidFill>
                <a:schemeClr val="bg1"/>
              </a:solidFill>
            </a:endParaRPr>
          </a:p>
        </p:txBody>
      </p:sp>
      <p:sp>
        <p:nvSpPr>
          <p:cNvPr id="14" name="文本框 13">
            <a:extLst>
              <a:ext uri="{FF2B5EF4-FFF2-40B4-BE49-F238E27FC236}">
                <a16:creationId xmlns:a16="http://schemas.microsoft.com/office/drawing/2014/main" id="{79AC2EA4-A050-44C3-8778-CB53C5745DA5}"/>
              </a:ext>
            </a:extLst>
          </p:cNvPr>
          <p:cNvSpPr txBox="1"/>
          <p:nvPr/>
        </p:nvSpPr>
        <p:spPr>
          <a:xfrm>
            <a:off x="381000" y="5818094"/>
            <a:ext cx="5424769" cy="369332"/>
          </a:xfrm>
          <a:prstGeom prst="rect">
            <a:avLst/>
          </a:prstGeom>
          <a:noFill/>
        </p:spPr>
        <p:txBody>
          <a:bodyPr wrap="square" rtlCol="0">
            <a:spAutoFit/>
          </a:bodyPr>
          <a:lstStyle/>
          <a:p>
            <a:r>
              <a:rPr lang="en-US" altLang="zh-CN" dirty="0">
                <a:solidFill>
                  <a:schemeClr val="bg1"/>
                </a:solidFill>
              </a:rPr>
              <a:t>Part of </a:t>
            </a:r>
            <a:r>
              <a:rPr lang="en-US" altLang="zh-CN" dirty="0" err="1">
                <a:solidFill>
                  <a:schemeClr val="bg1"/>
                </a:solidFill>
              </a:rPr>
              <a:t>CFormatDataPacker</a:t>
            </a:r>
            <a:r>
              <a:rPr lang="en-US" altLang="zh-CN" dirty="0">
                <a:solidFill>
                  <a:schemeClr val="bg1"/>
                </a:solidFill>
              </a:rPr>
              <a:t>::</a:t>
            </a:r>
            <a:r>
              <a:rPr lang="en-US" altLang="zh-CN" dirty="0" err="1">
                <a:solidFill>
                  <a:schemeClr val="bg1"/>
                </a:solidFill>
              </a:rPr>
              <a:t>ValidateFilePaths</a:t>
            </a:r>
            <a:endParaRPr lang="zh-CN" altLang="en-US" dirty="0">
              <a:solidFill>
                <a:schemeClr val="bg1"/>
              </a:solidFill>
            </a:endParaRPr>
          </a:p>
        </p:txBody>
      </p:sp>
      <p:sp>
        <p:nvSpPr>
          <p:cNvPr id="15" name="文本框 14">
            <a:extLst>
              <a:ext uri="{FF2B5EF4-FFF2-40B4-BE49-F238E27FC236}">
                <a16:creationId xmlns:a16="http://schemas.microsoft.com/office/drawing/2014/main" id="{2C11AE7E-3C26-4EB2-A165-3C02F4854CD1}"/>
              </a:ext>
            </a:extLst>
          </p:cNvPr>
          <p:cNvSpPr txBox="1"/>
          <p:nvPr/>
        </p:nvSpPr>
        <p:spPr>
          <a:xfrm>
            <a:off x="6104466" y="3429000"/>
            <a:ext cx="5249334" cy="646331"/>
          </a:xfrm>
          <a:prstGeom prst="rect">
            <a:avLst/>
          </a:prstGeom>
          <a:noFill/>
        </p:spPr>
        <p:txBody>
          <a:bodyPr wrap="square" rtlCol="0">
            <a:spAutoFit/>
          </a:bodyPr>
          <a:lstStyle/>
          <a:p>
            <a:r>
              <a:rPr lang="en-US" altLang="zh-CN" dirty="0" err="1">
                <a:solidFill>
                  <a:schemeClr val="bg1"/>
                </a:solidFill>
              </a:rPr>
              <a:t>PathCchCanonicalize</a:t>
            </a:r>
            <a:r>
              <a:rPr lang="en-US" altLang="zh-CN" dirty="0">
                <a:solidFill>
                  <a:schemeClr val="bg1"/>
                </a:solidFill>
              </a:rPr>
              <a:t>: </a:t>
            </a:r>
            <a:r>
              <a:rPr lang="en-US" altLang="zh-CN" b="0" i="0" dirty="0">
                <a:solidFill>
                  <a:schemeClr val="bg1"/>
                </a:solidFill>
                <a:effectLst/>
                <a:latin typeface="Segoe UI" panose="020B0502040204020203" pitchFamily="34" charset="0"/>
              </a:rPr>
              <a:t>Converts a path string into a canonical form.</a:t>
            </a:r>
            <a:endParaRPr lang="zh-CN" altLang="en-US" dirty="0">
              <a:solidFill>
                <a:schemeClr val="bg1"/>
              </a:solidFill>
            </a:endParaRPr>
          </a:p>
        </p:txBody>
      </p:sp>
      <p:pic>
        <p:nvPicPr>
          <p:cNvPr id="17" name="图片 16">
            <a:extLst>
              <a:ext uri="{FF2B5EF4-FFF2-40B4-BE49-F238E27FC236}">
                <a16:creationId xmlns:a16="http://schemas.microsoft.com/office/drawing/2014/main" id="{52E7AE36-A7CB-4EFD-9B78-0BF777FB51C3}"/>
              </a:ext>
            </a:extLst>
          </p:cNvPr>
          <p:cNvPicPr>
            <a:picLocks noChangeAspect="1"/>
          </p:cNvPicPr>
          <p:nvPr/>
        </p:nvPicPr>
        <p:blipFill>
          <a:blip r:embed="rId5"/>
          <a:stretch>
            <a:fillRect/>
          </a:stretch>
        </p:blipFill>
        <p:spPr>
          <a:xfrm>
            <a:off x="6184533" y="4214931"/>
            <a:ext cx="5533333" cy="1904762"/>
          </a:xfrm>
          <a:prstGeom prst="rect">
            <a:avLst/>
          </a:prstGeom>
        </p:spPr>
      </p:pic>
    </p:spTree>
    <p:extLst>
      <p:ext uri="{BB962C8B-B14F-4D97-AF65-F5344CB8AC3E}">
        <p14:creationId xmlns:p14="http://schemas.microsoft.com/office/powerpoint/2010/main" val="2522228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1FC09-5B2D-4517-B051-C50309DAF6B2}"/>
              </a:ext>
            </a:extLst>
          </p:cNvPr>
          <p:cNvSpPr>
            <a:spLocks noGrp="1"/>
          </p:cNvSpPr>
          <p:nvPr>
            <p:ph type="title"/>
          </p:nvPr>
        </p:nvSpPr>
        <p:spPr/>
        <p:txBody>
          <a:bodyPr/>
          <a:lstStyle/>
          <a:p>
            <a:r>
              <a:rPr lang="en-US" altLang="zh-CN" b="0" i="0" dirty="0">
                <a:effectLst/>
              </a:rPr>
              <a:t>CVE-2020-0655</a:t>
            </a:r>
            <a:endParaRPr lang="zh-CN" altLang="en-US" dirty="0"/>
          </a:p>
        </p:txBody>
      </p:sp>
      <p:pic>
        <p:nvPicPr>
          <p:cNvPr id="5" name="图片 4">
            <a:extLst>
              <a:ext uri="{FF2B5EF4-FFF2-40B4-BE49-F238E27FC236}">
                <a16:creationId xmlns:a16="http://schemas.microsoft.com/office/drawing/2014/main" id="{37A138AB-C9A2-47A8-9EA2-3BD20A73C872}"/>
              </a:ext>
            </a:extLst>
          </p:cNvPr>
          <p:cNvPicPr>
            <a:picLocks noChangeAspect="1"/>
          </p:cNvPicPr>
          <p:nvPr/>
        </p:nvPicPr>
        <p:blipFill>
          <a:blip r:embed="rId3"/>
          <a:stretch>
            <a:fillRect/>
          </a:stretch>
        </p:blipFill>
        <p:spPr>
          <a:xfrm>
            <a:off x="838200" y="1825625"/>
            <a:ext cx="5078695" cy="3533005"/>
          </a:xfrm>
          <a:prstGeom prst="rect">
            <a:avLst/>
          </a:prstGeom>
        </p:spPr>
      </p:pic>
      <p:sp>
        <p:nvSpPr>
          <p:cNvPr id="6" name="文本框 5">
            <a:extLst>
              <a:ext uri="{FF2B5EF4-FFF2-40B4-BE49-F238E27FC236}">
                <a16:creationId xmlns:a16="http://schemas.microsoft.com/office/drawing/2014/main" id="{F92CF6F7-BF30-49CE-99EC-06C120258EB2}"/>
              </a:ext>
            </a:extLst>
          </p:cNvPr>
          <p:cNvSpPr txBox="1"/>
          <p:nvPr/>
        </p:nvSpPr>
        <p:spPr>
          <a:xfrm>
            <a:off x="2472267" y="4989298"/>
            <a:ext cx="447558" cy="369332"/>
          </a:xfrm>
          <a:prstGeom prst="rect">
            <a:avLst/>
          </a:prstGeom>
          <a:noFill/>
        </p:spPr>
        <p:txBody>
          <a:bodyPr wrap="none" rtlCol="0">
            <a:spAutoFit/>
          </a:bodyPr>
          <a:lstStyle/>
          <a:p>
            <a:r>
              <a:rPr lang="en-US" altLang="zh-CN" dirty="0">
                <a:solidFill>
                  <a:srgbClr val="FF0000"/>
                </a:solidFill>
              </a:rPr>
              <a:t>!!!!</a:t>
            </a:r>
            <a:endParaRPr lang="zh-CN" altLang="en-US" dirty="0">
              <a:solidFill>
                <a:srgbClr val="FF0000"/>
              </a:solidFill>
            </a:endParaRPr>
          </a:p>
        </p:txBody>
      </p:sp>
      <p:pic>
        <p:nvPicPr>
          <p:cNvPr id="8" name="图片 7">
            <a:extLst>
              <a:ext uri="{FF2B5EF4-FFF2-40B4-BE49-F238E27FC236}">
                <a16:creationId xmlns:a16="http://schemas.microsoft.com/office/drawing/2014/main" id="{21D09D7F-B98A-4762-B987-CEB573784A54}"/>
              </a:ext>
            </a:extLst>
          </p:cNvPr>
          <p:cNvPicPr>
            <a:picLocks noChangeAspect="1"/>
          </p:cNvPicPr>
          <p:nvPr/>
        </p:nvPicPr>
        <p:blipFill>
          <a:blip r:embed="rId4"/>
          <a:stretch>
            <a:fillRect/>
          </a:stretch>
        </p:blipFill>
        <p:spPr>
          <a:xfrm>
            <a:off x="6334752" y="1825625"/>
            <a:ext cx="5019048" cy="2904762"/>
          </a:xfrm>
          <a:prstGeom prst="rect">
            <a:avLst/>
          </a:prstGeom>
        </p:spPr>
      </p:pic>
      <p:sp>
        <p:nvSpPr>
          <p:cNvPr id="9" name="文本框 8">
            <a:extLst>
              <a:ext uri="{FF2B5EF4-FFF2-40B4-BE49-F238E27FC236}">
                <a16:creationId xmlns:a16="http://schemas.microsoft.com/office/drawing/2014/main" id="{EE024813-3BE5-420D-BFDC-AC42E524A5F7}"/>
              </a:ext>
            </a:extLst>
          </p:cNvPr>
          <p:cNvSpPr txBox="1"/>
          <p:nvPr/>
        </p:nvSpPr>
        <p:spPr>
          <a:xfrm>
            <a:off x="6239274" y="4804632"/>
            <a:ext cx="1311688" cy="369332"/>
          </a:xfrm>
          <a:prstGeom prst="rect">
            <a:avLst/>
          </a:prstGeom>
          <a:noFill/>
        </p:spPr>
        <p:txBody>
          <a:bodyPr wrap="square" rtlCol="0">
            <a:spAutoFit/>
          </a:bodyPr>
          <a:lstStyle/>
          <a:p>
            <a:r>
              <a:rPr lang="en-US" altLang="zh-CN" dirty="0">
                <a:solidFill>
                  <a:schemeClr val="bg1"/>
                </a:solidFill>
              </a:rPr>
              <a:t>New Patch</a:t>
            </a:r>
            <a:endParaRPr lang="zh-CN" altLang="en-US" dirty="0">
              <a:solidFill>
                <a:schemeClr val="bg1"/>
              </a:solidFill>
            </a:endParaRPr>
          </a:p>
        </p:txBody>
      </p:sp>
      <p:pic>
        <p:nvPicPr>
          <p:cNvPr id="11" name="Picture 2" descr="happy ending | Think...Feel...Be....BodyWise!">
            <a:extLst>
              <a:ext uri="{FF2B5EF4-FFF2-40B4-BE49-F238E27FC236}">
                <a16:creationId xmlns:a16="http://schemas.microsoft.com/office/drawing/2014/main" id="{C84CA364-A2BE-45B5-BF21-27716572BF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067" y="1690688"/>
            <a:ext cx="4391025"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75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47877-6683-4D43-8E4B-75F625E0525F}"/>
              </a:ext>
            </a:extLst>
          </p:cNvPr>
          <p:cNvSpPr>
            <a:spLocks noGrp="1"/>
          </p:cNvSpPr>
          <p:nvPr>
            <p:ph type="title"/>
          </p:nvPr>
        </p:nvSpPr>
        <p:spPr>
          <a:xfrm>
            <a:off x="4506269" y="2324443"/>
            <a:ext cx="3179462" cy="1728573"/>
          </a:xfrm>
        </p:spPr>
        <p:txBody>
          <a:bodyPr>
            <a:normAutofit/>
          </a:bodyPr>
          <a:lstStyle/>
          <a:p>
            <a:r>
              <a:rPr lang="en-US" altLang="zh-CN" sz="8000" dirty="0"/>
              <a:t>Really?</a:t>
            </a:r>
            <a:endParaRPr lang="zh-CN" altLang="en-US" sz="8000" dirty="0"/>
          </a:p>
        </p:txBody>
      </p:sp>
    </p:spTree>
    <p:extLst>
      <p:ext uri="{BB962C8B-B14F-4D97-AF65-F5344CB8AC3E}">
        <p14:creationId xmlns:p14="http://schemas.microsoft.com/office/powerpoint/2010/main" val="1382446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3C732-AA80-43A9-8706-3A9B0F3BA6C4}"/>
              </a:ext>
            </a:extLst>
          </p:cNvPr>
          <p:cNvSpPr>
            <a:spLocks noGrp="1"/>
          </p:cNvSpPr>
          <p:nvPr>
            <p:ph type="title"/>
          </p:nvPr>
        </p:nvSpPr>
        <p:spPr>
          <a:xfrm>
            <a:off x="1420512" y="2268065"/>
            <a:ext cx="9350976" cy="2662280"/>
          </a:xfrm>
        </p:spPr>
        <p:txBody>
          <a:bodyPr>
            <a:noAutofit/>
          </a:bodyPr>
          <a:lstStyle/>
          <a:p>
            <a:r>
              <a:rPr lang="en-US" altLang="zh-CN" sz="8000" dirty="0"/>
              <a:t>A story of my finding</a:t>
            </a:r>
            <a:endParaRPr lang="zh-CN" altLang="en-US" sz="8000" dirty="0"/>
          </a:p>
        </p:txBody>
      </p:sp>
    </p:spTree>
    <p:extLst>
      <p:ext uri="{BB962C8B-B14F-4D97-AF65-F5344CB8AC3E}">
        <p14:creationId xmlns:p14="http://schemas.microsoft.com/office/powerpoint/2010/main" val="4266209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3A694-AEC0-4204-B66C-397BCCC70054}"/>
              </a:ext>
            </a:extLst>
          </p:cNvPr>
          <p:cNvSpPr>
            <a:spLocks noGrp="1"/>
          </p:cNvSpPr>
          <p:nvPr>
            <p:ph type="title"/>
          </p:nvPr>
        </p:nvSpPr>
        <p:spPr/>
        <p:txBody>
          <a:bodyPr/>
          <a:lstStyle/>
          <a:p>
            <a:r>
              <a:rPr lang="en-US" altLang="zh-CN" dirty="0"/>
              <a:t>Remind</a:t>
            </a:r>
            <a:endParaRPr lang="zh-CN" altLang="en-US" dirty="0"/>
          </a:p>
        </p:txBody>
      </p:sp>
      <p:pic>
        <p:nvPicPr>
          <p:cNvPr id="5" name="图片 4">
            <a:extLst>
              <a:ext uri="{FF2B5EF4-FFF2-40B4-BE49-F238E27FC236}">
                <a16:creationId xmlns:a16="http://schemas.microsoft.com/office/drawing/2014/main" id="{DBF52BE9-B018-4C59-93F2-F4D37E51BD84}"/>
              </a:ext>
            </a:extLst>
          </p:cNvPr>
          <p:cNvPicPr>
            <a:picLocks noChangeAspect="1"/>
          </p:cNvPicPr>
          <p:nvPr/>
        </p:nvPicPr>
        <p:blipFill>
          <a:blip r:embed="rId3"/>
          <a:stretch>
            <a:fillRect/>
          </a:stretch>
        </p:blipFill>
        <p:spPr>
          <a:xfrm>
            <a:off x="2256366" y="1825625"/>
            <a:ext cx="7679267" cy="4342589"/>
          </a:xfrm>
          <a:prstGeom prst="rect">
            <a:avLst/>
          </a:prstGeom>
        </p:spPr>
      </p:pic>
      <p:sp>
        <p:nvSpPr>
          <p:cNvPr id="3" name="文本框 2">
            <a:extLst>
              <a:ext uri="{FF2B5EF4-FFF2-40B4-BE49-F238E27FC236}">
                <a16:creationId xmlns:a16="http://schemas.microsoft.com/office/drawing/2014/main" id="{5B2D5467-17B1-4F0B-8AD8-14E59769AF00}"/>
              </a:ext>
            </a:extLst>
          </p:cNvPr>
          <p:cNvSpPr txBox="1"/>
          <p:nvPr/>
        </p:nvSpPr>
        <p:spPr>
          <a:xfrm>
            <a:off x="1206078" y="2584938"/>
            <a:ext cx="1050288" cy="646331"/>
          </a:xfrm>
          <a:prstGeom prst="rect">
            <a:avLst/>
          </a:prstGeom>
          <a:noFill/>
        </p:spPr>
        <p:txBody>
          <a:bodyPr wrap="none" rtlCol="0">
            <a:spAutoFit/>
          </a:bodyPr>
          <a:lstStyle/>
          <a:p>
            <a:r>
              <a:rPr lang="en-US" altLang="zh-CN" dirty="0" err="1">
                <a:solidFill>
                  <a:schemeClr val="bg1"/>
                </a:solidFill>
              </a:rPr>
              <a:t>ReadFile</a:t>
            </a:r>
            <a:endParaRPr lang="en-US" altLang="zh-CN" dirty="0">
              <a:solidFill>
                <a:schemeClr val="bg1"/>
              </a:solidFill>
            </a:endParaRPr>
          </a:p>
          <a:p>
            <a:r>
              <a:rPr lang="en-US" altLang="zh-CN" dirty="0" err="1">
                <a:solidFill>
                  <a:schemeClr val="bg1"/>
                </a:solidFill>
              </a:rPr>
              <a:t>WriteFile</a:t>
            </a:r>
            <a:endParaRPr lang="zh-CN" altLang="en-US" dirty="0">
              <a:solidFill>
                <a:schemeClr val="bg1"/>
              </a:solidFill>
            </a:endParaRPr>
          </a:p>
        </p:txBody>
      </p:sp>
    </p:spTree>
    <p:extLst>
      <p:ext uri="{BB962C8B-B14F-4D97-AF65-F5344CB8AC3E}">
        <p14:creationId xmlns:p14="http://schemas.microsoft.com/office/powerpoint/2010/main" val="3314166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D190B-4359-40A1-9A3D-4AD4FAE7087A}"/>
              </a:ext>
            </a:extLst>
          </p:cNvPr>
          <p:cNvSpPr>
            <a:spLocks noGrp="1"/>
          </p:cNvSpPr>
          <p:nvPr>
            <p:ph type="title"/>
          </p:nvPr>
        </p:nvSpPr>
        <p:spPr/>
        <p:txBody>
          <a:bodyPr/>
          <a:lstStyle/>
          <a:p>
            <a:r>
              <a:rPr lang="en-US" altLang="zh-CN" dirty="0"/>
              <a:t>Try Reproduce </a:t>
            </a:r>
            <a:r>
              <a:rPr lang="en-US" altLang="zh-CN" b="0" i="0" dirty="0">
                <a:effectLst/>
              </a:rPr>
              <a:t>CVE-2019-0887 on Win11</a:t>
            </a:r>
            <a:endParaRPr lang="zh-CN" altLang="en-US" dirty="0"/>
          </a:p>
        </p:txBody>
      </p:sp>
      <p:pic>
        <p:nvPicPr>
          <p:cNvPr id="4" name="图片 3">
            <a:extLst>
              <a:ext uri="{FF2B5EF4-FFF2-40B4-BE49-F238E27FC236}">
                <a16:creationId xmlns:a16="http://schemas.microsoft.com/office/drawing/2014/main" id="{1C84EA10-6D58-4544-AEE3-D68962FDBDF1}"/>
              </a:ext>
            </a:extLst>
          </p:cNvPr>
          <p:cNvPicPr>
            <a:picLocks noChangeAspect="1"/>
          </p:cNvPicPr>
          <p:nvPr/>
        </p:nvPicPr>
        <p:blipFill>
          <a:blip r:embed="rId3"/>
          <a:stretch>
            <a:fillRect/>
          </a:stretch>
        </p:blipFill>
        <p:spPr>
          <a:xfrm>
            <a:off x="1097280" y="2086144"/>
            <a:ext cx="9716696" cy="4523571"/>
          </a:xfrm>
          <a:prstGeom prst="rect">
            <a:avLst/>
          </a:prstGeom>
        </p:spPr>
      </p:pic>
      <p:pic>
        <p:nvPicPr>
          <p:cNvPr id="6" name="图片 5">
            <a:extLst>
              <a:ext uri="{FF2B5EF4-FFF2-40B4-BE49-F238E27FC236}">
                <a16:creationId xmlns:a16="http://schemas.microsoft.com/office/drawing/2014/main" id="{55357624-3648-4F61-B12E-23C083F402C0}"/>
              </a:ext>
            </a:extLst>
          </p:cNvPr>
          <p:cNvPicPr>
            <a:picLocks noChangeAspect="1"/>
          </p:cNvPicPr>
          <p:nvPr/>
        </p:nvPicPr>
        <p:blipFill>
          <a:blip r:embed="rId4"/>
          <a:stretch>
            <a:fillRect/>
          </a:stretch>
        </p:blipFill>
        <p:spPr>
          <a:xfrm>
            <a:off x="1097280" y="1690689"/>
            <a:ext cx="9716696" cy="330136"/>
          </a:xfrm>
          <a:prstGeom prst="rect">
            <a:avLst/>
          </a:prstGeom>
        </p:spPr>
      </p:pic>
    </p:spTree>
    <p:extLst>
      <p:ext uri="{BB962C8B-B14F-4D97-AF65-F5344CB8AC3E}">
        <p14:creationId xmlns:p14="http://schemas.microsoft.com/office/powerpoint/2010/main" val="3935502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69D72-C1C8-42AE-A3EC-76D55E79EFD2}"/>
              </a:ext>
            </a:extLst>
          </p:cNvPr>
          <p:cNvSpPr>
            <a:spLocks noGrp="1"/>
          </p:cNvSpPr>
          <p:nvPr>
            <p:ph type="title"/>
          </p:nvPr>
        </p:nvSpPr>
        <p:spPr/>
        <p:txBody>
          <a:bodyPr/>
          <a:lstStyle/>
          <a:p>
            <a:r>
              <a:rPr lang="en-US" altLang="zh-CN" dirty="0"/>
              <a:t>Unbelievable finding</a:t>
            </a:r>
            <a:endParaRPr lang="zh-CN" altLang="en-US" dirty="0"/>
          </a:p>
        </p:txBody>
      </p:sp>
      <p:pic>
        <p:nvPicPr>
          <p:cNvPr id="5" name="图片 4">
            <a:extLst>
              <a:ext uri="{FF2B5EF4-FFF2-40B4-BE49-F238E27FC236}">
                <a16:creationId xmlns:a16="http://schemas.microsoft.com/office/drawing/2014/main" id="{9F0CEC11-5176-4B80-ADF0-8E010D300177}"/>
              </a:ext>
            </a:extLst>
          </p:cNvPr>
          <p:cNvPicPr>
            <a:picLocks noChangeAspect="1"/>
          </p:cNvPicPr>
          <p:nvPr/>
        </p:nvPicPr>
        <p:blipFill>
          <a:blip r:embed="rId3"/>
          <a:stretch>
            <a:fillRect/>
          </a:stretch>
        </p:blipFill>
        <p:spPr>
          <a:xfrm>
            <a:off x="483733" y="1825625"/>
            <a:ext cx="11224534" cy="4084108"/>
          </a:xfrm>
          <a:prstGeom prst="rect">
            <a:avLst/>
          </a:prstGeom>
        </p:spPr>
      </p:pic>
      <p:pic>
        <p:nvPicPr>
          <p:cNvPr id="7" name="图片 6">
            <a:extLst>
              <a:ext uri="{FF2B5EF4-FFF2-40B4-BE49-F238E27FC236}">
                <a16:creationId xmlns:a16="http://schemas.microsoft.com/office/drawing/2014/main" id="{3EE6F497-C1E5-4098-AB85-9D22DAB4DFC7}"/>
              </a:ext>
            </a:extLst>
          </p:cNvPr>
          <p:cNvPicPr>
            <a:picLocks noChangeAspect="1"/>
          </p:cNvPicPr>
          <p:nvPr/>
        </p:nvPicPr>
        <p:blipFill>
          <a:blip r:embed="rId4"/>
          <a:stretch>
            <a:fillRect/>
          </a:stretch>
        </p:blipFill>
        <p:spPr>
          <a:xfrm>
            <a:off x="483733" y="3245168"/>
            <a:ext cx="7409524" cy="1628571"/>
          </a:xfrm>
          <a:prstGeom prst="rect">
            <a:avLst/>
          </a:prstGeom>
        </p:spPr>
      </p:pic>
      <p:pic>
        <p:nvPicPr>
          <p:cNvPr id="6" name="Picture 10" descr="黑人問號- 素材資源庫">
            <a:extLst>
              <a:ext uri="{FF2B5EF4-FFF2-40B4-BE49-F238E27FC236}">
                <a16:creationId xmlns:a16="http://schemas.microsoft.com/office/drawing/2014/main" id="{739F6F2A-2E83-40E7-AD52-CC9EAEDD02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134" y="1825625"/>
            <a:ext cx="3264430" cy="326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62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07FCD-E7A0-4338-A014-BE2337EC2EF7}"/>
              </a:ext>
            </a:extLst>
          </p:cNvPr>
          <p:cNvSpPr>
            <a:spLocks noGrp="1"/>
          </p:cNvSpPr>
          <p:nvPr>
            <p:ph type="title"/>
          </p:nvPr>
        </p:nvSpPr>
        <p:spPr/>
        <p:txBody>
          <a:bodyPr/>
          <a:lstStyle/>
          <a:p>
            <a:r>
              <a:rPr lang="en-US" altLang="zh-CN" dirty="0"/>
              <a:t>Example of RDP streaming</a:t>
            </a:r>
            <a:endParaRPr lang="zh-CN" altLang="en-US" dirty="0"/>
          </a:p>
        </p:txBody>
      </p:sp>
      <p:sp>
        <p:nvSpPr>
          <p:cNvPr id="3" name="内容占位符 2">
            <a:extLst>
              <a:ext uri="{FF2B5EF4-FFF2-40B4-BE49-F238E27FC236}">
                <a16:creationId xmlns:a16="http://schemas.microsoft.com/office/drawing/2014/main" id="{DEC48A13-6925-4B38-960F-AE7003B7C1B1}"/>
              </a:ext>
            </a:extLst>
          </p:cNvPr>
          <p:cNvSpPr>
            <a:spLocks noGrp="1"/>
          </p:cNvSpPr>
          <p:nvPr>
            <p:ph idx="1"/>
          </p:nvPr>
        </p:nvSpPr>
        <p:spPr>
          <a:xfrm>
            <a:off x="7137400" y="1825624"/>
            <a:ext cx="4216400" cy="4216401"/>
          </a:xfrm>
        </p:spPr>
        <p:txBody>
          <a:bodyPr/>
          <a:lstStyle/>
          <a:p>
            <a:r>
              <a:rPr lang="en-US" altLang="zh-CN" dirty="0"/>
              <a:t>Format List</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Format Data Request</a:t>
            </a:r>
          </a:p>
        </p:txBody>
      </p:sp>
      <p:pic>
        <p:nvPicPr>
          <p:cNvPr id="11" name="图片 10">
            <a:extLst>
              <a:ext uri="{FF2B5EF4-FFF2-40B4-BE49-F238E27FC236}">
                <a16:creationId xmlns:a16="http://schemas.microsoft.com/office/drawing/2014/main" id="{C40CA2CA-A9C8-4728-924A-C2E397238202}"/>
              </a:ext>
            </a:extLst>
          </p:cNvPr>
          <p:cNvPicPr>
            <a:picLocks noChangeAspect="1"/>
          </p:cNvPicPr>
          <p:nvPr/>
        </p:nvPicPr>
        <p:blipFill>
          <a:blip r:embed="rId3"/>
          <a:stretch>
            <a:fillRect/>
          </a:stretch>
        </p:blipFill>
        <p:spPr>
          <a:xfrm>
            <a:off x="838200" y="4581181"/>
            <a:ext cx="5810250" cy="1504950"/>
          </a:xfrm>
          <a:prstGeom prst="rect">
            <a:avLst/>
          </a:prstGeom>
        </p:spPr>
      </p:pic>
      <p:pic>
        <p:nvPicPr>
          <p:cNvPr id="14" name="图片 13">
            <a:extLst>
              <a:ext uri="{FF2B5EF4-FFF2-40B4-BE49-F238E27FC236}">
                <a16:creationId xmlns:a16="http://schemas.microsoft.com/office/drawing/2014/main" id="{18F4B9AA-02B7-42DE-A33C-53B9FD186119}"/>
              </a:ext>
            </a:extLst>
          </p:cNvPr>
          <p:cNvPicPr>
            <a:picLocks noChangeAspect="1"/>
          </p:cNvPicPr>
          <p:nvPr/>
        </p:nvPicPr>
        <p:blipFill>
          <a:blip r:embed="rId4"/>
          <a:stretch>
            <a:fillRect/>
          </a:stretch>
        </p:blipFill>
        <p:spPr>
          <a:xfrm>
            <a:off x="857839" y="1825625"/>
            <a:ext cx="5866667" cy="2304762"/>
          </a:xfrm>
          <a:prstGeom prst="rect">
            <a:avLst/>
          </a:prstGeom>
        </p:spPr>
      </p:pic>
      <p:sp>
        <p:nvSpPr>
          <p:cNvPr id="15" name="椭圆 14">
            <a:extLst>
              <a:ext uri="{FF2B5EF4-FFF2-40B4-BE49-F238E27FC236}">
                <a16:creationId xmlns:a16="http://schemas.microsoft.com/office/drawing/2014/main" id="{7290BC64-F7E3-4979-9556-2176EB39EE9D}"/>
              </a:ext>
            </a:extLst>
          </p:cNvPr>
          <p:cNvSpPr/>
          <p:nvPr/>
        </p:nvSpPr>
        <p:spPr>
          <a:xfrm>
            <a:off x="4961467" y="3183467"/>
            <a:ext cx="609600" cy="313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1A903E2-D4FE-4A2E-8E8C-5CC7AE9C4B63}"/>
              </a:ext>
            </a:extLst>
          </p:cNvPr>
          <p:cNvSpPr/>
          <p:nvPr/>
        </p:nvSpPr>
        <p:spPr>
          <a:xfrm>
            <a:off x="5979879" y="5728760"/>
            <a:ext cx="609600" cy="313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10D1C046-0E44-401A-BC23-105D17A6AD12}"/>
              </a:ext>
            </a:extLst>
          </p:cNvPr>
          <p:cNvPicPr>
            <a:picLocks noChangeAspect="1"/>
          </p:cNvPicPr>
          <p:nvPr/>
        </p:nvPicPr>
        <p:blipFill>
          <a:blip r:embed="rId5"/>
          <a:stretch>
            <a:fillRect/>
          </a:stretch>
        </p:blipFill>
        <p:spPr>
          <a:xfrm>
            <a:off x="6949259" y="1825624"/>
            <a:ext cx="4384902" cy="4260507"/>
          </a:xfrm>
          <a:prstGeom prst="rect">
            <a:avLst/>
          </a:prstGeom>
        </p:spPr>
      </p:pic>
      <p:sp>
        <p:nvSpPr>
          <p:cNvPr id="23" name="文本框 22">
            <a:extLst>
              <a:ext uri="{FF2B5EF4-FFF2-40B4-BE49-F238E27FC236}">
                <a16:creationId xmlns:a16="http://schemas.microsoft.com/office/drawing/2014/main" id="{5864D80C-4FF6-4D66-9DA1-AA4AAA4D7486}"/>
              </a:ext>
            </a:extLst>
          </p:cNvPr>
          <p:cNvSpPr txBox="1"/>
          <p:nvPr/>
        </p:nvSpPr>
        <p:spPr>
          <a:xfrm>
            <a:off x="6821843" y="1484061"/>
            <a:ext cx="2006600" cy="369332"/>
          </a:xfrm>
          <a:prstGeom prst="rect">
            <a:avLst/>
          </a:prstGeom>
          <a:noFill/>
        </p:spPr>
        <p:txBody>
          <a:bodyPr wrap="square" rtlCol="0">
            <a:spAutoFit/>
          </a:bodyPr>
          <a:lstStyle/>
          <a:p>
            <a:r>
              <a:rPr lang="en-US" altLang="zh-CN" dirty="0">
                <a:solidFill>
                  <a:schemeClr val="bg1"/>
                </a:solidFill>
              </a:rPr>
              <a:t>VM: rdpclip.exe</a:t>
            </a:r>
            <a:endParaRPr lang="zh-CN" altLang="en-US" dirty="0">
              <a:solidFill>
                <a:schemeClr val="bg1"/>
              </a:solidFill>
            </a:endParaRPr>
          </a:p>
        </p:txBody>
      </p:sp>
      <p:sp>
        <p:nvSpPr>
          <p:cNvPr id="24" name="文本框 23">
            <a:extLst>
              <a:ext uri="{FF2B5EF4-FFF2-40B4-BE49-F238E27FC236}">
                <a16:creationId xmlns:a16="http://schemas.microsoft.com/office/drawing/2014/main" id="{F32B7D55-BB1D-4752-9B7B-4DD786CBB423}"/>
              </a:ext>
            </a:extLst>
          </p:cNvPr>
          <p:cNvSpPr txBox="1"/>
          <p:nvPr/>
        </p:nvSpPr>
        <p:spPr>
          <a:xfrm>
            <a:off x="9141710" y="1484061"/>
            <a:ext cx="2975540" cy="369332"/>
          </a:xfrm>
          <a:prstGeom prst="rect">
            <a:avLst/>
          </a:prstGeom>
          <a:noFill/>
        </p:spPr>
        <p:txBody>
          <a:bodyPr wrap="square" rtlCol="0">
            <a:spAutoFit/>
          </a:bodyPr>
          <a:lstStyle/>
          <a:p>
            <a:r>
              <a:rPr lang="en-US" altLang="zh-CN" dirty="0">
                <a:solidFill>
                  <a:schemeClr val="bg1"/>
                </a:solidFill>
              </a:rPr>
              <a:t>Host: vmconnect.exe</a:t>
            </a:r>
            <a:endParaRPr lang="zh-CN" altLang="en-US" dirty="0">
              <a:solidFill>
                <a:schemeClr val="bg1"/>
              </a:solidFill>
            </a:endParaRPr>
          </a:p>
        </p:txBody>
      </p:sp>
      <p:cxnSp>
        <p:nvCxnSpPr>
          <p:cNvPr id="25" name="直接箭头连接符 24">
            <a:extLst>
              <a:ext uri="{FF2B5EF4-FFF2-40B4-BE49-F238E27FC236}">
                <a16:creationId xmlns:a16="http://schemas.microsoft.com/office/drawing/2014/main" id="{7CC7DDE8-DD3B-444E-AEFE-93102051DCD5}"/>
              </a:ext>
            </a:extLst>
          </p:cNvPr>
          <p:cNvCxnSpPr/>
          <p:nvPr/>
        </p:nvCxnSpPr>
        <p:spPr>
          <a:xfrm>
            <a:off x="7516110" y="2629706"/>
            <a:ext cx="2252133"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6" name="直接箭头连接符 25">
            <a:extLst>
              <a:ext uri="{FF2B5EF4-FFF2-40B4-BE49-F238E27FC236}">
                <a16:creationId xmlns:a16="http://schemas.microsoft.com/office/drawing/2014/main" id="{7F9835EC-3A8A-4C28-9A67-034B4F134992}"/>
              </a:ext>
            </a:extLst>
          </p:cNvPr>
          <p:cNvCxnSpPr/>
          <p:nvPr/>
        </p:nvCxnSpPr>
        <p:spPr>
          <a:xfrm flipH="1">
            <a:off x="7447959" y="3950507"/>
            <a:ext cx="2252133"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E883059C-3A11-4888-A6D4-213A55B1EEF7}"/>
              </a:ext>
            </a:extLst>
          </p:cNvPr>
          <p:cNvSpPr txBox="1"/>
          <p:nvPr/>
        </p:nvSpPr>
        <p:spPr>
          <a:xfrm>
            <a:off x="838200" y="1397675"/>
            <a:ext cx="6186824" cy="3139321"/>
          </a:xfrm>
          <a:prstGeom prst="rect">
            <a:avLst/>
          </a:prstGeom>
          <a:noFill/>
        </p:spPr>
        <p:txBody>
          <a:bodyPr wrap="square">
            <a:spAutoFit/>
          </a:bodyPr>
          <a:lstStyle/>
          <a:p>
            <a:r>
              <a:rPr lang="en-US" altLang="zh-CN" dirty="0">
                <a:solidFill>
                  <a:schemeClr val="bg1"/>
                </a:solidFill>
              </a:rPr>
              <a:t>Format List</a:t>
            </a: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Format Data Request</a:t>
            </a:r>
          </a:p>
        </p:txBody>
      </p:sp>
    </p:spTree>
    <p:extLst>
      <p:ext uri="{BB962C8B-B14F-4D97-AF65-F5344CB8AC3E}">
        <p14:creationId xmlns:p14="http://schemas.microsoft.com/office/powerpoint/2010/main" val="880997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FD6D46-BE8F-4D27-B90A-8B888E453180}"/>
              </a:ext>
            </a:extLst>
          </p:cNvPr>
          <p:cNvSpPr>
            <a:spLocks noGrp="1"/>
          </p:cNvSpPr>
          <p:nvPr>
            <p:ph type="title"/>
          </p:nvPr>
        </p:nvSpPr>
        <p:spPr/>
        <p:txBody>
          <a:bodyPr/>
          <a:lstStyle/>
          <a:p>
            <a:r>
              <a:rPr lang="en-US" altLang="zh-CN" dirty="0"/>
              <a:t>VM Types</a:t>
            </a:r>
            <a:endParaRPr lang="zh-CN" altLang="en-US" dirty="0"/>
          </a:p>
        </p:txBody>
      </p:sp>
      <p:sp>
        <p:nvSpPr>
          <p:cNvPr id="3" name="内容占位符 2">
            <a:extLst>
              <a:ext uri="{FF2B5EF4-FFF2-40B4-BE49-F238E27FC236}">
                <a16:creationId xmlns:a16="http://schemas.microsoft.com/office/drawing/2014/main" id="{41263B09-7191-4C74-B06C-4A67165A7960}"/>
              </a:ext>
            </a:extLst>
          </p:cNvPr>
          <p:cNvSpPr>
            <a:spLocks noGrp="1"/>
          </p:cNvSpPr>
          <p:nvPr>
            <p:ph idx="1"/>
          </p:nvPr>
        </p:nvSpPr>
        <p:spPr>
          <a:xfrm>
            <a:off x="838200" y="1825625"/>
            <a:ext cx="4033058" cy="1520706"/>
          </a:xfrm>
        </p:spPr>
        <p:txBody>
          <a:bodyPr>
            <a:normAutofit lnSpcReduction="10000"/>
          </a:bodyPr>
          <a:lstStyle/>
          <a:p>
            <a:r>
              <a:rPr lang="en-US" altLang="zh-CN" dirty="0"/>
              <a:t>Example:</a:t>
            </a:r>
          </a:p>
          <a:p>
            <a:pPr lvl="1"/>
            <a:r>
              <a:rPr lang="en-US" altLang="zh-CN" dirty="0"/>
              <a:t>VMware Workstation</a:t>
            </a:r>
          </a:p>
          <a:p>
            <a:pPr lvl="1"/>
            <a:r>
              <a:rPr lang="en-US" altLang="zh-CN" dirty="0"/>
              <a:t>QEMU/KVM</a:t>
            </a:r>
          </a:p>
          <a:p>
            <a:pPr lvl="1"/>
            <a:r>
              <a:rPr lang="en-US" altLang="zh-CN" dirty="0"/>
              <a:t>VirtualBox</a:t>
            </a:r>
          </a:p>
        </p:txBody>
      </p:sp>
      <p:sp>
        <p:nvSpPr>
          <p:cNvPr id="7" name="内容占位符 2">
            <a:extLst>
              <a:ext uri="{FF2B5EF4-FFF2-40B4-BE49-F238E27FC236}">
                <a16:creationId xmlns:a16="http://schemas.microsoft.com/office/drawing/2014/main" id="{9313E451-084E-43EC-BDCE-04FB8888DB80}"/>
              </a:ext>
            </a:extLst>
          </p:cNvPr>
          <p:cNvSpPr txBox="1">
            <a:spLocks/>
          </p:cNvSpPr>
          <p:nvPr/>
        </p:nvSpPr>
        <p:spPr>
          <a:xfrm>
            <a:off x="6513461" y="1825625"/>
            <a:ext cx="4033058" cy="15207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Example:</a:t>
            </a:r>
          </a:p>
          <a:p>
            <a:pPr lvl="1"/>
            <a:r>
              <a:rPr lang="en-US" altLang="zh-CN" dirty="0" err="1"/>
              <a:t>ESXi</a:t>
            </a:r>
            <a:r>
              <a:rPr lang="en-US" altLang="zh-CN" dirty="0"/>
              <a:t>(?)</a:t>
            </a:r>
          </a:p>
          <a:p>
            <a:pPr lvl="1"/>
            <a:r>
              <a:rPr lang="en-US" altLang="zh-CN" dirty="0"/>
              <a:t>Hyper-V</a:t>
            </a:r>
          </a:p>
          <a:p>
            <a:pPr lvl="1"/>
            <a:r>
              <a:rPr lang="en-US" altLang="zh-CN" dirty="0"/>
              <a:t>Xen</a:t>
            </a:r>
          </a:p>
        </p:txBody>
      </p:sp>
      <p:pic>
        <p:nvPicPr>
          <p:cNvPr id="11" name="图片 10">
            <a:extLst>
              <a:ext uri="{FF2B5EF4-FFF2-40B4-BE49-F238E27FC236}">
                <a16:creationId xmlns:a16="http://schemas.microsoft.com/office/drawing/2014/main" id="{83ADE575-BA27-435B-A332-7B371A7ABE9E}"/>
              </a:ext>
            </a:extLst>
          </p:cNvPr>
          <p:cNvPicPr>
            <a:picLocks noChangeAspect="1"/>
          </p:cNvPicPr>
          <p:nvPr/>
        </p:nvPicPr>
        <p:blipFill>
          <a:blip r:embed="rId3"/>
          <a:stretch>
            <a:fillRect/>
          </a:stretch>
        </p:blipFill>
        <p:spPr>
          <a:xfrm>
            <a:off x="466477" y="3429000"/>
            <a:ext cx="11259046" cy="3249818"/>
          </a:xfrm>
          <a:prstGeom prst="rect">
            <a:avLst/>
          </a:prstGeom>
        </p:spPr>
      </p:pic>
      <p:sp>
        <p:nvSpPr>
          <p:cNvPr id="13" name="矩形 12">
            <a:extLst>
              <a:ext uri="{FF2B5EF4-FFF2-40B4-BE49-F238E27FC236}">
                <a16:creationId xmlns:a16="http://schemas.microsoft.com/office/drawing/2014/main" id="{2FA917EC-2117-4AE0-A16C-0112AE1E1457}"/>
              </a:ext>
            </a:extLst>
          </p:cNvPr>
          <p:cNvSpPr/>
          <p:nvPr/>
        </p:nvSpPr>
        <p:spPr>
          <a:xfrm>
            <a:off x="6155267" y="3429000"/>
            <a:ext cx="59267" cy="32498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7833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9ADD2E5-2967-448A-83F7-940E323FBC40}"/>
              </a:ext>
            </a:extLst>
          </p:cNvPr>
          <p:cNvSpPr>
            <a:spLocks noGrp="1"/>
          </p:cNvSpPr>
          <p:nvPr>
            <p:ph idx="1"/>
          </p:nvPr>
        </p:nvSpPr>
        <p:spPr>
          <a:xfrm>
            <a:off x="2798885" y="1912327"/>
            <a:ext cx="6899031" cy="4320198"/>
          </a:xfrm>
        </p:spPr>
        <p:txBody>
          <a:bodyPr>
            <a:normAutofit/>
          </a:bodyPr>
          <a:lstStyle/>
          <a:p>
            <a:pPr marL="0" indent="0">
              <a:buNone/>
            </a:pPr>
            <a:r>
              <a:rPr lang="en-US" altLang="zh-CN" dirty="0"/>
              <a:t>So, client uses format ID from server, but it doesn’t exist on client machine?</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F8A8530E-8A55-45CB-93B3-455E0158A629}"/>
              </a:ext>
            </a:extLst>
          </p:cNvPr>
          <p:cNvPicPr>
            <a:picLocks noChangeAspect="1"/>
          </p:cNvPicPr>
          <p:nvPr/>
        </p:nvPicPr>
        <p:blipFill>
          <a:blip r:embed="rId3"/>
          <a:stretch>
            <a:fillRect/>
          </a:stretch>
        </p:blipFill>
        <p:spPr>
          <a:xfrm>
            <a:off x="5053012" y="3327889"/>
            <a:ext cx="2085975" cy="1885950"/>
          </a:xfrm>
          <a:prstGeom prst="rect">
            <a:avLst/>
          </a:prstGeom>
        </p:spPr>
      </p:pic>
    </p:spTree>
    <p:extLst>
      <p:ext uri="{BB962C8B-B14F-4D97-AF65-F5344CB8AC3E}">
        <p14:creationId xmlns:p14="http://schemas.microsoft.com/office/powerpoint/2010/main" val="1439756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53650-6AFB-4603-9F3D-FA18DE2D9606}"/>
              </a:ext>
            </a:extLst>
          </p:cNvPr>
          <p:cNvSpPr>
            <a:spLocks noGrp="1"/>
          </p:cNvSpPr>
          <p:nvPr>
            <p:ph type="title"/>
          </p:nvPr>
        </p:nvSpPr>
        <p:spPr/>
        <p:txBody>
          <a:bodyPr/>
          <a:lstStyle/>
          <a:p>
            <a:r>
              <a:rPr lang="en-US" altLang="zh-CN" dirty="0"/>
              <a:t>Review my finding</a:t>
            </a:r>
            <a:endParaRPr lang="zh-CN" altLang="en-US" dirty="0"/>
          </a:p>
        </p:txBody>
      </p:sp>
      <p:sp>
        <p:nvSpPr>
          <p:cNvPr id="3" name="内容占位符 2">
            <a:extLst>
              <a:ext uri="{FF2B5EF4-FFF2-40B4-BE49-F238E27FC236}">
                <a16:creationId xmlns:a16="http://schemas.microsoft.com/office/drawing/2014/main" id="{5757CF12-E3A4-469B-BC64-0EFED0D9CD75}"/>
              </a:ext>
            </a:extLst>
          </p:cNvPr>
          <p:cNvSpPr>
            <a:spLocks noGrp="1"/>
          </p:cNvSpPr>
          <p:nvPr>
            <p:ph idx="1"/>
          </p:nvPr>
        </p:nvSpPr>
        <p:spPr>
          <a:xfrm>
            <a:off x="5668109" y="4851480"/>
            <a:ext cx="5257800" cy="1246151"/>
          </a:xfrm>
        </p:spPr>
        <p:txBody>
          <a:bodyPr>
            <a:normAutofit/>
          </a:bodyPr>
          <a:lstStyle/>
          <a:p>
            <a:pPr marL="0" indent="0">
              <a:buNone/>
            </a:pPr>
            <a:r>
              <a:rPr lang="en-US" altLang="zh-CN" sz="1800" dirty="0"/>
              <a:t>0 </a:t>
            </a:r>
            <a:r>
              <a:rPr lang="en-US" altLang="zh-CN" sz="1800" dirty="0" err="1"/>
              <a:t>CClipBase</a:t>
            </a:r>
            <a:r>
              <a:rPr lang="en-US" altLang="zh-CN" sz="1800" dirty="0"/>
              <a:t>::</a:t>
            </a:r>
            <a:r>
              <a:rPr lang="en-US" altLang="zh-CN" sz="1800" dirty="0" err="1"/>
              <a:t>OnFormatList</a:t>
            </a:r>
            <a:endParaRPr lang="en-US" altLang="zh-CN" sz="1800" dirty="0"/>
          </a:p>
          <a:p>
            <a:pPr marL="0" indent="0">
              <a:buNone/>
            </a:pPr>
            <a:r>
              <a:rPr lang="en-US" altLang="zh-CN" sz="1800" dirty="0"/>
              <a:t>1 </a:t>
            </a:r>
            <a:r>
              <a:rPr lang="en-US" altLang="zh-CN" sz="1800" dirty="0" err="1"/>
              <a:t>CClipClient</a:t>
            </a:r>
            <a:r>
              <a:rPr lang="en-US" altLang="zh-CN" sz="1800" dirty="0"/>
              <a:t>::</a:t>
            </a:r>
            <a:r>
              <a:rPr lang="en-US" altLang="zh-CN" sz="1800" dirty="0" err="1"/>
              <a:t>OnFormatList</a:t>
            </a:r>
            <a:endParaRPr lang="en-US" altLang="zh-CN" sz="1800" dirty="0"/>
          </a:p>
          <a:p>
            <a:pPr marL="0" indent="0">
              <a:buNone/>
            </a:pPr>
            <a:r>
              <a:rPr lang="en-US" altLang="zh-CN" sz="1800" dirty="0"/>
              <a:t>2 </a:t>
            </a:r>
            <a:r>
              <a:rPr lang="en-US" altLang="zh-CN" sz="1800" dirty="0" err="1"/>
              <a:t>CClipClient</a:t>
            </a:r>
            <a:r>
              <a:rPr lang="en-US" altLang="zh-CN" sz="1800" dirty="0"/>
              <a:t>::</a:t>
            </a:r>
            <a:r>
              <a:rPr lang="en-US" altLang="zh-CN" sz="1800" dirty="0" err="1"/>
              <a:t>OnFormatListAsyncCallback</a:t>
            </a:r>
            <a:r>
              <a:rPr lang="en-US" altLang="zh-CN" sz="1800" dirty="0"/>
              <a:t>::Invoke</a:t>
            </a:r>
            <a:endParaRPr lang="zh-CN" altLang="en-US" sz="1800" dirty="0"/>
          </a:p>
        </p:txBody>
      </p:sp>
      <p:pic>
        <p:nvPicPr>
          <p:cNvPr id="15" name="图片 14">
            <a:extLst>
              <a:ext uri="{FF2B5EF4-FFF2-40B4-BE49-F238E27FC236}">
                <a16:creationId xmlns:a16="http://schemas.microsoft.com/office/drawing/2014/main" id="{670B78EB-A316-42A0-A7D1-68685D180836}"/>
              </a:ext>
            </a:extLst>
          </p:cNvPr>
          <p:cNvPicPr>
            <a:picLocks noChangeAspect="1"/>
          </p:cNvPicPr>
          <p:nvPr/>
        </p:nvPicPr>
        <p:blipFill>
          <a:blip r:embed="rId3"/>
          <a:stretch>
            <a:fillRect/>
          </a:stretch>
        </p:blipFill>
        <p:spPr>
          <a:xfrm>
            <a:off x="931703" y="1746293"/>
            <a:ext cx="4556553" cy="3863675"/>
          </a:xfrm>
          <a:prstGeom prst="rect">
            <a:avLst/>
          </a:prstGeom>
        </p:spPr>
      </p:pic>
      <p:pic>
        <p:nvPicPr>
          <p:cNvPr id="17" name="图片 16">
            <a:extLst>
              <a:ext uri="{FF2B5EF4-FFF2-40B4-BE49-F238E27FC236}">
                <a16:creationId xmlns:a16="http://schemas.microsoft.com/office/drawing/2014/main" id="{B0FCA656-E11B-42A3-87B7-9AE89C226FD7}"/>
              </a:ext>
            </a:extLst>
          </p:cNvPr>
          <p:cNvPicPr>
            <a:picLocks noChangeAspect="1"/>
          </p:cNvPicPr>
          <p:nvPr/>
        </p:nvPicPr>
        <p:blipFill>
          <a:blip r:embed="rId4"/>
          <a:stretch>
            <a:fillRect/>
          </a:stretch>
        </p:blipFill>
        <p:spPr>
          <a:xfrm>
            <a:off x="5668109" y="1746293"/>
            <a:ext cx="6188506" cy="3105187"/>
          </a:xfrm>
          <a:prstGeom prst="rect">
            <a:avLst/>
          </a:prstGeom>
        </p:spPr>
      </p:pic>
    </p:spTree>
    <p:extLst>
      <p:ext uri="{BB962C8B-B14F-4D97-AF65-F5344CB8AC3E}">
        <p14:creationId xmlns:p14="http://schemas.microsoft.com/office/powerpoint/2010/main" val="1010250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53650-6AFB-4603-9F3D-FA18DE2D9606}"/>
              </a:ext>
            </a:extLst>
          </p:cNvPr>
          <p:cNvSpPr>
            <a:spLocks noGrp="1"/>
          </p:cNvSpPr>
          <p:nvPr>
            <p:ph type="title"/>
          </p:nvPr>
        </p:nvSpPr>
        <p:spPr/>
        <p:txBody>
          <a:bodyPr/>
          <a:lstStyle/>
          <a:p>
            <a:r>
              <a:rPr lang="en-US" altLang="zh-CN" dirty="0"/>
              <a:t>Review my finding</a:t>
            </a:r>
            <a:endParaRPr lang="zh-CN" altLang="en-US" dirty="0"/>
          </a:p>
        </p:txBody>
      </p:sp>
      <p:pic>
        <p:nvPicPr>
          <p:cNvPr id="5" name="图片 4">
            <a:extLst>
              <a:ext uri="{FF2B5EF4-FFF2-40B4-BE49-F238E27FC236}">
                <a16:creationId xmlns:a16="http://schemas.microsoft.com/office/drawing/2014/main" id="{8820179C-998A-40A7-95EE-4C36166FBAF4}"/>
              </a:ext>
            </a:extLst>
          </p:cNvPr>
          <p:cNvPicPr>
            <a:picLocks noChangeAspect="1"/>
          </p:cNvPicPr>
          <p:nvPr/>
        </p:nvPicPr>
        <p:blipFill>
          <a:blip r:embed="rId3"/>
          <a:stretch>
            <a:fillRect/>
          </a:stretch>
        </p:blipFill>
        <p:spPr>
          <a:xfrm>
            <a:off x="931704" y="1752471"/>
            <a:ext cx="4529982" cy="3874481"/>
          </a:xfrm>
          <a:prstGeom prst="rect">
            <a:avLst/>
          </a:prstGeom>
        </p:spPr>
      </p:pic>
      <p:pic>
        <p:nvPicPr>
          <p:cNvPr id="10" name="图片 9">
            <a:extLst>
              <a:ext uri="{FF2B5EF4-FFF2-40B4-BE49-F238E27FC236}">
                <a16:creationId xmlns:a16="http://schemas.microsoft.com/office/drawing/2014/main" id="{3A6C0CE8-7258-4FA6-B356-1D26DF48AE5D}"/>
              </a:ext>
            </a:extLst>
          </p:cNvPr>
          <p:cNvPicPr>
            <a:picLocks noChangeAspect="1"/>
          </p:cNvPicPr>
          <p:nvPr/>
        </p:nvPicPr>
        <p:blipFill>
          <a:blip r:embed="rId4"/>
          <a:stretch>
            <a:fillRect/>
          </a:stretch>
        </p:blipFill>
        <p:spPr>
          <a:xfrm>
            <a:off x="5629639" y="1752470"/>
            <a:ext cx="6180772" cy="2690683"/>
          </a:xfrm>
          <a:prstGeom prst="rect">
            <a:avLst/>
          </a:prstGeom>
        </p:spPr>
      </p:pic>
      <p:sp>
        <p:nvSpPr>
          <p:cNvPr id="11" name="文本框 10">
            <a:extLst>
              <a:ext uri="{FF2B5EF4-FFF2-40B4-BE49-F238E27FC236}">
                <a16:creationId xmlns:a16="http://schemas.microsoft.com/office/drawing/2014/main" id="{AD583B7F-64BC-4FFB-AAD7-18234153BC4A}"/>
              </a:ext>
            </a:extLst>
          </p:cNvPr>
          <p:cNvSpPr txBox="1"/>
          <p:nvPr/>
        </p:nvSpPr>
        <p:spPr>
          <a:xfrm>
            <a:off x="5629639" y="4547713"/>
            <a:ext cx="3728906" cy="369332"/>
          </a:xfrm>
          <a:prstGeom prst="rect">
            <a:avLst/>
          </a:prstGeom>
          <a:noFill/>
        </p:spPr>
        <p:txBody>
          <a:bodyPr wrap="none" rtlCol="0">
            <a:spAutoFit/>
          </a:bodyPr>
          <a:lstStyle/>
          <a:p>
            <a:r>
              <a:rPr lang="en-US" altLang="zh-CN" dirty="0" err="1">
                <a:solidFill>
                  <a:schemeClr val="bg1"/>
                </a:solidFill>
              </a:rPr>
              <a:t>CClipBase</a:t>
            </a:r>
            <a:r>
              <a:rPr lang="en-US" altLang="zh-CN" dirty="0">
                <a:solidFill>
                  <a:schemeClr val="bg1"/>
                </a:solidFill>
              </a:rPr>
              <a:t>::</a:t>
            </a:r>
            <a:r>
              <a:rPr lang="en-US" altLang="zh-CN" dirty="0" err="1">
                <a:solidFill>
                  <a:schemeClr val="bg1"/>
                </a:solidFill>
              </a:rPr>
              <a:t>SendFormatDataRequest</a:t>
            </a:r>
            <a:endParaRPr lang="zh-CN" altLang="en-US" dirty="0">
              <a:solidFill>
                <a:schemeClr val="bg1"/>
              </a:solidFill>
            </a:endParaRPr>
          </a:p>
        </p:txBody>
      </p:sp>
    </p:spTree>
    <p:extLst>
      <p:ext uri="{BB962C8B-B14F-4D97-AF65-F5344CB8AC3E}">
        <p14:creationId xmlns:p14="http://schemas.microsoft.com/office/powerpoint/2010/main" val="3004271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A44A5-1311-4A39-98A7-190403E77F63}"/>
              </a:ext>
            </a:extLst>
          </p:cNvPr>
          <p:cNvSpPr>
            <a:spLocks noGrp="1"/>
          </p:cNvSpPr>
          <p:nvPr>
            <p:ph type="title"/>
          </p:nvPr>
        </p:nvSpPr>
        <p:spPr/>
        <p:txBody>
          <a:bodyPr/>
          <a:lstStyle/>
          <a:p>
            <a:r>
              <a:rPr lang="en-US" altLang="zh-CN" dirty="0"/>
              <a:t>Client: Handle </a:t>
            </a:r>
            <a:r>
              <a:rPr lang="en-US" altLang="zh-CN" dirty="0" err="1"/>
              <a:t>FormatDataResponse</a:t>
            </a:r>
            <a:endParaRPr lang="zh-CN" altLang="en-US" dirty="0"/>
          </a:p>
        </p:txBody>
      </p:sp>
      <p:pic>
        <p:nvPicPr>
          <p:cNvPr id="7" name="图片 6">
            <a:extLst>
              <a:ext uri="{FF2B5EF4-FFF2-40B4-BE49-F238E27FC236}">
                <a16:creationId xmlns:a16="http://schemas.microsoft.com/office/drawing/2014/main" id="{60FD8ADE-1254-4A3E-AB3D-A74BF981F499}"/>
              </a:ext>
            </a:extLst>
          </p:cNvPr>
          <p:cNvPicPr>
            <a:picLocks noChangeAspect="1"/>
          </p:cNvPicPr>
          <p:nvPr/>
        </p:nvPicPr>
        <p:blipFill>
          <a:blip r:embed="rId3"/>
          <a:stretch>
            <a:fillRect/>
          </a:stretch>
        </p:blipFill>
        <p:spPr>
          <a:xfrm>
            <a:off x="5622202" y="1755140"/>
            <a:ext cx="6021411" cy="2532655"/>
          </a:xfrm>
          <a:prstGeom prst="rect">
            <a:avLst/>
          </a:prstGeom>
        </p:spPr>
      </p:pic>
      <p:pic>
        <p:nvPicPr>
          <p:cNvPr id="5" name="图片 4">
            <a:extLst>
              <a:ext uri="{FF2B5EF4-FFF2-40B4-BE49-F238E27FC236}">
                <a16:creationId xmlns:a16="http://schemas.microsoft.com/office/drawing/2014/main" id="{DA0E03CA-31CD-4AF3-96A6-3D9616ADC0F8}"/>
              </a:ext>
            </a:extLst>
          </p:cNvPr>
          <p:cNvPicPr>
            <a:picLocks noChangeAspect="1"/>
          </p:cNvPicPr>
          <p:nvPr/>
        </p:nvPicPr>
        <p:blipFill>
          <a:blip r:embed="rId4"/>
          <a:stretch>
            <a:fillRect/>
          </a:stretch>
        </p:blipFill>
        <p:spPr>
          <a:xfrm>
            <a:off x="931703" y="1755140"/>
            <a:ext cx="4548213" cy="3871812"/>
          </a:xfrm>
          <a:prstGeom prst="rect">
            <a:avLst/>
          </a:prstGeom>
        </p:spPr>
      </p:pic>
      <p:sp>
        <p:nvSpPr>
          <p:cNvPr id="3" name="矩形: 圆角 2">
            <a:extLst>
              <a:ext uri="{FF2B5EF4-FFF2-40B4-BE49-F238E27FC236}">
                <a16:creationId xmlns:a16="http://schemas.microsoft.com/office/drawing/2014/main" id="{37D5E1C1-0FCF-44BA-9222-7BD15B56CC50}"/>
              </a:ext>
            </a:extLst>
          </p:cNvPr>
          <p:cNvSpPr/>
          <p:nvPr/>
        </p:nvSpPr>
        <p:spPr>
          <a:xfrm>
            <a:off x="6264876" y="2310714"/>
            <a:ext cx="3904735" cy="2842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4651E15E-6959-4698-99FC-30DD9EA884D5}"/>
              </a:ext>
            </a:extLst>
          </p:cNvPr>
          <p:cNvPicPr>
            <a:picLocks noChangeAspect="1"/>
          </p:cNvPicPr>
          <p:nvPr/>
        </p:nvPicPr>
        <p:blipFill rotWithShape="1">
          <a:blip r:embed="rId5"/>
          <a:srcRect t="-1" r="18734" b="1987"/>
          <a:stretch/>
        </p:blipFill>
        <p:spPr>
          <a:xfrm>
            <a:off x="5622202" y="4557456"/>
            <a:ext cx="6021411" cy="1596209"/>
          </a:xfrm>
          <a:prstGeom prst="rect">
            <a:avLst/>
          </a:prstGeom>
        </p:spPr>
      </p:pic>
      <p:cxnSp>
        <p:nvCxnSpPr>
          <p:cNvPr id="6" name="直接箭头连接符 5">
            <a:extLst>
              <a:ext uri="{FF2B5EF4-FFF2-40B4-BE49-F238E27FC236}">
                <a16:creationId xmlns:a16="http://schemas.microsoft.com/office/drawing/2014/main" id="{6FB4491B-34AD-4437-84EC-9D041E257A99}"/>
              </a:ext>
            </a:extLst>
          </p:cNvPr>
          <p:cNvCxnSpPr/>
          <p:nvPr/>
        </p:nvCxnSpPr>
        <p:spPr>
          <a:xfrm flipH="1">
            <a:off x="7030995" y="3842951"/>
            <a:ext cx="494270" cy="1124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875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C8017C-0795-4B40-81B5-5A3FE251D7A8}"/>
              </a:ext>
            </a:extLst>
          </p:cNvPr>
          <p:cNvPicPr>
            <a:picLocks noChangeAspect="1"/>
          </p:cNvPicPr>
          <p:nvPr/>
        </p:nvPicPr>
        <p:blipFill>
          <a:blip r:embed="rId3"/>
          <a:stretch>
            <a:fillRect/>
          </a:stretch>
        </p:blipFill>
        <p:spPr>
          <a:xfrm>
            <a:off x="6280220" y="1825625"/>
            <a:ext cx="5542857" cy="3304762"/>
          </a:xfrm>
          <a:prstGeom prst="rect">
            <a:avLst/>
          </a:prstGeom>
        </p:spPr>
      </p:pic>
      <p:sp>
        <p:nvSpPr>
          <p:cNvPr id="2" name="标题 1">
            <a:extLst>
              <a:ext uri="{FF2B5EF4-FFF2-40B4-BE49-F238E27FC236}">
                <a16:creationId xmlns:a16="http://schemas.microsoft.com/office/drawing/2014/main" id="{2F137917-4545-4FB4-B577-EDFCC3D3D25E}"/>
              </a:ext>
            </a:extLst>
          </p:cNvPr>
          <p:cNvSpPr>
            <a:spLocks noGrp="1"/>
          </p:cNvSpPr>
          <p:nvPr>
            <p:ph type="title"/>
          </p:nvPr>
        </p:nvSpPr>
        <p:spPr/>
        <p:txBody>
          <a:bodyPr/>
          <a:lstStyle/>
          <a:p>
            <a:r>
              <a:rPr lang="en-US" altLang="zh-CN" dirty="0"/>
              <a:t>Why could this happen?</a:t>
            </a:r>
            <a:endParaRPr lang="zh-CN" altLang="en-US" dirty="0"/>
          </a:p>
        </p:txBody>
      </p:sp>
      <p:pic>
        <p:nvPicPr>
          <p:cNvPr id="10" name="图片 9">
            <a:extLst>
              <a:ext uri="{FF2B5EF4-FFF2-40B4-BE49-F238E27FC236}">
                <a16:creationId xmlns:a16="http://schemas.microsoft.com/office/drawing/2014/main" id="{2D66A420-0E8A-4957-BBA8-800674AEA559}"/>
              </a:ext>
            </a:extLst>
          </p:cNvPr>
          <p:cNvPicPr>
            <a:picLocks noChangeAspect="1"/>
          </p:cNvPicPr>
          <p:nvPr/>
        </p:nvPicPr>
        <p:blipFill>
          <a:blip r:embed="rId4"/>
          <a:stretch>
            <a:fillRect/>
          </a:stretch>
        </p:blipFill>
        <p:spPr>
          <a:xfrm>
            <a:off x="971069" y="1825625"/>
            <a:ext cx="4523809" cy="2828571"/>
          </a:xfrm>
          <a:prstGeom prst="rect">
            <a:avLst/>
          </a:prstGeom>
        </p:spPr>
      </p:pic>
      <p:sp>
        <p:nvSpPr>
          <p:cNvPr id="3" name="文本框 2">
            <a:extLst>
              <a:ext uri="{FF2B5EF4-FFF2-40B4-BE49-F238E27FC236}">
                <a16:creationId xmlns:a16="http://schemas.microsoft.com/office/drawing/2014/main" id="{93FA9D2B-E309-49DC-B4B4-81C4A2385B16}"/>
              </a:ext>
            </a:extLst>
          </p:cNvPr>
          <p:cNvSpPr txBox="1"/>
          <p:nvPr/>
        </p:nvSpPr>
        <p:spPr>
          <a:xfrm>
            <a:off x="865980" y="5732585"/>
            <a:ext cx="4948791" cy="369332"/>
          </a:xfrm>
          <a:prstGeom prst="rect">
            <a:avLst/>
          </a:prstGeom>
          <a:noFill/>
        </p:spPr>
        <p:txBody>
          <a:bodyPr wrap="none" rtlCol="0">
            <a:spAutoFit/>
          </a:bodyPr>
          <a:lstStyle/>
          <a:p>
            <a:r>
              <a:rPr lang="en-US" altLang="zh-CN" dirty="0">
                <a:solidFill>
                  <a:schemeClr val="bg1"/>
                </a:solidFill>
              </a:rPr>
              <a:t>They have made mistakes at the beginning</a:t>
            </a:r>
            <a:r>
              <a:rPr lang="en-US" altLang="zh-CN" b="0" i="0" dirty="0">
                <a:solidFill>
                  <a:schemeClr val="bg1"/>
                </a:solidFill>
                <a:effectLst/>
                <a:latin typeface="Helvetica Neue"/>
              </a:rPr>
              <a:t>!!!</a:t>
            </a:r>
            <a:r>
              <a:rPr lang="zh-CN" altLang="en-US" dirty="0">
                <a:solidFill>
                  <a:schemeClr val="bg1"/>
                </a:solidFill>
                <a:latin typeface="Helvetica Neue"/>
              </a:rPr>
              <a:t> </a:t>
            </a:r>
            <a:r>
              <a:rPr lang="zh-CN" altLang="en-US" b="0" i="0" dirty="0">
                <a:solidFill>
                  <a:schemeClr val="bg1"/>
                </a:solidFill>
                <a:effectLst/>
                <a:latin typeface="Helvetica Neue"/>
              </a:rPr>
              <a:t>🙄</a:t>
            </a:r>
            <a:endParaRPr lang="zh-CN" altLang="en-US" dirty="0">
              <a:solidFill>
                <a:schemeClr val="bg1"/>
              </a:solidFill>
            </a:endParaRPr>
          </a:p>
        </p:txBody>
      </p:sp>
      <p:sp>
        <p:nvSpPr>
          <p:cNvPr id="11" name="文本框 10">
            <a:extLst>
              <a:ext uri="{FF2B5EF4-FFF2-40B4-BE49-F238E27FC236}">
                <a16:creationId xmlns:a16="http://schemas.microsoft.com/office/drawing/2014/main" id="{A449FE3A-B576-4DB1-B1FD-9E2D7891980A}"/>
              </a:ext>
            </a:extLst>
          </p:cNvPr>
          <p:cNvSpPr txBox="1"/>
          <p:nvPr/>
        </p:nvSpPr>
        <p:spPr>
          <a:xfrm>
            <a:off x="4374131" y="1825624"/>
            <a:ext cx="2963929" cy="3416320"/>
          </a:xfrm>
          <a:prstGeom prst="rect">
            <a:avLst/>
          </a:prstGeom>
          <a:noFill/>
        </p:spPr>
        <p:txBody>
          <a:bodyPr wrap="square" rtlCol="0">
            <a:spAutoFit/>
          </a:bodyPr>
          <a:lstStyle/>
          <a:p>
            <a:pPr algn="ctr"/>
            <a:r>
              <a:rPr lang="en-US" altLang="zh-CN" dirty="0">
                <a:solidFill>
                  <a:schemeClr val="bg1"/>
                </a:solidFill>
              </a:rPr>
              <a:t>Before</a:t>
            </a:r>
          </a:p>
          <a:p>
            <a:pPr algn="ctr"/>
            <a:r>
              <a:rPr lang="en-US" altLang="zh-CN" dirty="0">
                <a:solidFill>
                  <a:schemeClr val="bg1"/>
                </a:solidFill>
              </a:rPr>
              <a:t>Patch </a:t>
            </a:r>
          </a:p>
          <a:p>
            <a:pPr algn="ctr"/>
            <a:r>
              <a:rPr lang="en-US" altLang="zh-CN" dirty="0">
                <a:solidFill>
                  <a:schemeClr val="bg1"/>
                </a:solidFill>
              </a:rPr>
              <a:t>origin </a:t>
            </a:r>
          </a:p>
          <a:p>
            <a:pPr algn="ctr"/>
            <a:r>
              <a:rPr lang="en-US" altLang="zh-CN" dirty="0">
                <a:solidFill>
                  <a:schemeClr val="bg1"/>
                </a:solidFill>
              </a:rPr>
              <a:t>cve-2019-0887</a:t>
            </a:r>
          </a:p>
          <a:p>
            <a:pPr algn="ctr"/>
            <a:endParaRPr lang="en-US" altLang="zh-CN" dirty="0">
              <a:solidFill>
                <a:schemeClr val="bg1"/>
              </a:solidFill>
            </a:endParaRPr>
          </a:p>
          <a:p>
            <a:pPr algn="ctr"/>
            <a:endParaRPr lang="en-US" altLang="zh-CN" dirty="0">
              <a:solidFill>
                <a:schemeClr val="bg1"/>
              </a:solidFill>
            </a:endParaRPr>
          </a:p>
          <a:p>
            <a:pPr algn="ctr"/>
            <a:endParaRPr lang="en-US" altLang="zh-CN" dirty="0">
              <a:solidFill>
                <a:schemeClr val="bg1"/>
              </a:solidFill>
            </a:endParaRPr>
          </a:p>
          <a:p>
            <a:pPr algn="ctr"/>
            <a:endParaRPr lang="en-US" altLang="zh-CN" dirty="0">
              <a:solidFill>
                <a:schemeClr val="bg1"/>
              </a:solidFill>
            </a:endParaRPr>
          </a:p>
          <a:p>
            <a:pPr algn="ctr"/>
            <a:endParaRPr lang="en-US" altLang="zh-CN" dirty="0">
              <a:solidFill>
                <a:schemeClr val="bg1"/>
              </a:solidFill>
            </a:endParaRPr>
          </a:p>
          <a:p>
            <a:pPr algn="ctr"/>
            <a:endParaRPr lang="en-US" altLang="zh-CN" dirty="0">
              <a:solidFill>
                <a:schemeClr val="bg1"/>
              </a:solidFill>
            </a:endParaRPr>
          </a:p>
          <a:p>
            <a:pPr algn="ctr"/>
            <a:endParaRPr lang="en-US" altLang="zh-CN" dirty="0">
              <a:solidFill>
                <a:schemeClr val="bg1"/>
              </a:solidFill>
            </a:endParaRPr>
          </a:p>
          <a:p>
            <a:pPr algn="ctr"/>
            <a:r>
              <a:rPr lang="en-US" altLang="zh-CN" dirty="0">
                <a:solidFill>
                  <a:schemeClr val="bg1"/>
                </a:solidFill>
              </a:rPr>
              <a:t>After</a:t>
            </a:r>
          </a:p>
        </p:txBody>
      </p:sp>
      <p:cxnSp>
        <p:nvCxnSpPr>
          <p:cNvPr id="13" name="直接箭头连接符 12">
            <a:extLst>
              <a:ext uri="{FF2B5EF4-FFF2-40B4-BE49-F238E27FC236}">
                <a16:creationId xmlns:a16="http://schemas.microsoft.com/office/drawing/2014/main" id="{DE8D8875-26F2-4227-9211-D178B4F23C08}"/>
              </a:ext>
            </a:extLst>
          </p:cNvPr>
          <p:cNvCxnSpPr/>
          <p:nvPr/>
        </p:nvCxnSpPr>
        <p:spPr>
          <a:xfrm flipH="1">
            <a:off x="4650713" y="2338753"/>
            <a:ext cx="949255"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CD61ACE-46C5-4BA4-A599-13168D1EE27F}"/>
              </a:ext>
            </a:extLst>
          </p:cNvPr>
          <p:cNvCxnSpPr/>
          <p:nvPr/>
        </p:nvCxnSpPr>
        <p:spPr>
          <a:xfrm>
            <a:off x="6096000" y="5018649"/>
            <a:ext cx="496034"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441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B4437B2-6A0B-4D4D-B759-78BD4E05760A}"/>
              </a:ext>
            </a:extLst>
          </p:cNvPr>
          <p:cNvSpPr>
            <a:spLocks noGrp="1"/>
          </p:cNvSpPr>
          <p:nvPr>
            <p:ph idx="1"/>
          </p:nvPr>
        </p:nvSpPr>
        <p:spPr>
          <a:xfrm>
            <a:off x="838200" y="1354015"/>
            <a:ext cx="10515600" cy="4822948"/>
          </a:xfrm>
        </p:spPr>
        <p:txBody>
          <a:bodyPr/>
          <a:lstStyle/>
          <a:p>
            <a:pPr marL="0" indent="0">
              <a:buNone/>
            </a:pPr>
            <a:r>
              <a:rPr lang="en-US" altLang="zh-CN" dirty="0"/>
              <a:t>              I submitted it to MSRC with format ID incorrect use reason</a:t>
            </a:r>
          </a:p>
          <a:p>
            <a:pPr marL="0" indent="0">
              <a:buNone/>
            </a:pPr>
            <a:endParaRPr lang="en-US" altLang="zh-CN" dirty="0"/>
          </a:p>
          <a:p>
            <a:pPr marL="0" indent="0">
              <a:buNone/>
            </a:pPr>
            <a:r>
              <a:rPr lang="en-US" altLang="zh-CN" dirty="0"/>
              <a:t>					$150,000</a:t>
            </a:r>
            <a:endParaRPr lang="zh-CN" altLang="en-US" dirty="0"/>
          </a:p>
        </p:txBody>
      </p:sp>
      <p:pic>
        <p:nvPicPr>
          <p:cNvPr id="5" name="图片 4">
            <a:extLst>
              <a:ext uri="{FF2B5EF4-FFF2-40B4-BE49-F238E27FC236}">
                <a16:creationId xmlns:a16="http://schemas.microsoft.com/office/drawing/2014/main" id="{9747B470-A280-4823-AD36-A910CFAC6821}"/>
              </a:ext>
            </a:extLst>
          </p:cNvPr>
          <p:cNvPicPr>
            <a:picLocks noChangeAspect="1"/>
          </p:cNvPicPr>
          <p:nvPr/>
        </p:nvPicPr>
        <p:blipFill>
          <a:blip r:embed="rId3"/>
          <a:stretch>
            <a:fillRect/>
          </a:stretch>
        </p:blipFill>
        <p:spPr>
          <a:xfrm>
            <a:off x="2762250" y="2995613"/>
            <a:ext cx="6667500" cy="3181350"/>
          </a:xfrm>
          <a:prstGeom prst="rect">
            <a:avLst/>
          </a:prstGeom>
        </p:spPr>
      </p:pic>
      <p:pic>
        <p:nvPicPr>
          <p:cNvPr id="4" name="图片 3">
            <a:extLst>
              <a:ext uri="{FF2B5EF4-FFF2-40B4-BE49-F238E27FC236}">
                <a16:creationId xmlns:a16="http://schemas.microsoft.com/office/drawing/2014/main" id="{16EE3032-905D-465B-B46A-DD784A262ADB}"/>
              </a:ext>
            </a:extLst>
          </p:cNvPr>
          <p:cNvPicPr>
            <a:picLocks noChangeAspect="1"/>
          </p:cNvPicPr>
          <p:nvPr/>
        </p:nvPicPr>
        <p:blipFill>
          <a:blip r:embed="rId4"/>
          <a:stretch>
            <a:fillRect/>
          </a:stretch>
        </p:blipFill>
        <p:spPr>
          <a:xfrm>
            <a:off x="2829333" y="1846242"/>
            <a:ext cx="6533333" cy="219048"/>
          </a:xfrm>
          <a:prstGeom prst="rect">
            <a:avLst/>
          </a:prstGeom>
        </p:spPr>
      </p:pic>
      <p:pic>
        <p:nvPicPr>
          <p:cNvPr id="11" name="图片 10">
            <a:extLst>
              <a:ext uri="{FF2B5EF4-FFF2-40B4-BE49-F238E27FC236}">
                <a16:creationId xmlns:a16="http://schemas.microsoft.com/office/drawing/2014/main" id="{BF9300E3-8D4D-49D2-9E04-539A9062C9E5}"/>
              </a:ext>
            </a:extLst>
          </p:cNvPr>
          <p:cNvPicPr>
            <a:picLocks noChangeAspect="1"/>
          </p:cNvPicPr>
          <p:nvPr/>
        </p:nvPicPr>
        <p:blipFill>
          <a:blip r:embed="rId5"/>
          <a:stretch>
            <a:fillRect/>
          </a:stretch>
        </p:blipFill>
        <p:spPr>
          <a:xfrm>
            <a:off x="4462461" y="2116114"/>
            <a:ext cx="3267075" cy="276225"/>
          </a:xfrm>
          <a:prstGeom prst="rect">
            <a:avLst/>
          </a:prstGeom>
        </p:spPr>
      </p:pic>
    </p:spTree>
    <p:extLst>
      <p:ext uri="{BB962C8B-B14F-4D97-AF65-F5344CB8AC3E}">
        <p14:creationId xmlns:p14="http://schemas.microsoft.com/office/powerpoint/2010/main" val="180149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1FC09-5B2D-4517-B051-C50309DAF6B2}"/>
              </a:ext>
            </a:extLst>
          </p:cNvPr>
          <p:cNvSpPr>
            <a:spLocks noGrp="1"/>
          </p:cNvSpPr>
          <p:nvPr>
            <p:ph type="title"/>
          </p:nvPr>
        </p:nvSpPr>
        <p:spPr/>
        <p:txBody>
          <a:bodyPr/>
          <a:lstStyle/>
          <a:p>
            <a:r>
              <a:rPr lang="en-US" altLang="zh-CN" b="0" i="0" dirty="0">
                <a:effectLst/>
              </a:rPr>
              <a:t>CVE-2019-0887* (name it </a:t>
            </a:r>
            <a:r>
              <a:rPr lang="en-US" altLang="zh-CN" b="0" i="0" dirty="0" err="1">
                <a:effectLst/>
              </a:rPr>
              <a:t>StupidFetch</a:t>
            </a:r>
            <a:r>
              <a:rPr lang="en-US" altLang="zh-CN" b="0" i="0" dirty="0">
                <a:effectLst/>
              </a:rPr>
              <a:t>)</a:t>
            </a:r>
            <a:endParaRPr lang="zh-CN" altLang="en-US" dirty="0"/>
          </a:p>
        </p:txBody>
      </p:sp>
      <p:sp>
        <p:nvSpPr>
          <p:cNvPr id="3" name="内容占位符 2">
            <a:extLst>
              <a:ext uri="{FF2B5EF4-FFF2-40B4-BE49-F238E27FC236}">
                <a16:creationId xmlns:a16="http://schemas.microsoft.com/office/drawing/2014/main" id="{184767D7-7851-48FD-9F7E-0B892761F3A2}"/>
              </a:ext>
            </a:extLst>
          </p:cNvPr>
          <p:cNvSpPr>
            <a:spLocks noGrp="1"/>
          </p:cNvSpPr>
          <p:nvPr>
            <p:ph idx="1"/>
          </p:nvPr>
        </p:nvSpPr>
        <p:spPr>
          <a:xfrm>
            <a:off x="838200" y="1825625"/>
            <a:ext cx="10515600" cy="2249617"/>
          </a:xfrm>
        </p:spPr>
        <p:txBody>
          <a:bodyPr>
            <a:normAutofit/>
          </a:bodyPr>
          <a:lstStyle/>
          <a:p>
            <a:r>
              <a:rPr lang="en-US" altLang="zh-CN" sz="2000" dirty="0">
                <a:sym typeface="Wingdings" panose="05000000000000000000" pitchFamily="2" charset="2"/>
              </a:rPr>
              <a:t>MSRC said that RDP related bugs don’t fetch Hyper-V Bounty Program</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sym typeface="Wingdings" panose="05000000000000000000" pitchFamily="2" charset="2"/>
            </a:endParaRPr>
          </a:p>
          <a:p>
            <a:endParaRPr lang="en-US" altLang="zh-CN" sz="2000" dirty="0">
              <a:sym typeface="Wingdings" panose="05000000000000000000" pitchFamily="2" charset="2"/>
            </a:endParaRPr>
          </a:p>
          <a:p>
            <a:endParaRPr lang="en-US" altLang="zh-CN" sz="2000" dirty="0">
              <a:sym typeface="Wingdings" panose="05000000000000000000" pitchFamily="2" charset="2"/>
            </a:endParaRPr>
          </a:p>
          <a:p>
            <a:endParaRPr lang="en-US" altLang="zh-CN" sz="2000" dirty="0">
              <a:sym typeface="Wingdings" panose="05000000000000000000" pitchFamily="2" charset="2"/>
            </a:endParaRPr>
          </a:p>
        </p:txBody>
      </p:sp>
      <p:pic>
        <p:nvPicPr>
          <p:cNvPr id="9" name="图片 8">
            <a:extLst>
              <a:ext uri="{FF2B5EF4-FFF2-40B4-BE49-F238E27FC236}">
                <a16:creationId xmlns:a16="http://schemas.microsoft.com/office/drawing/2014/main" id="{13625274-7579-488D-8CBA-07C2ACFF4FB6}"/>
              </a:ext>
            </a:extLst>
          </p:cNvPr>
          <p:cNvPicPr>
            <a:picLocks noChangeAspect="1"/>
          </p:cNvPicPr>
          <p:nvPr/>
        </p:nvPicPr>
        <p:blipFill>
          <a:blip r:embed="rId3"/>
          <a:stretch>
            <a:fillRect/>
          </a:stretch>
        </p:blipFill>
        <p:spPr>
          <a:xfrm>
            <a:off x="1160506" y="4518283"/>
            <a:ext cx="2209800" cy="2076450"/>
          </a:xfrm>
          <a:prstGeom prst="rect">
            <a:avLst/>
          </a:prstGeom>
        </p:spPr>
      </p:pic>
      <p:pic>
        <p:nvPicPr>
          <p:cNvPr id="11" name="图片 10">
            <a:extLst>
              <a:ext uri="{FF2B5EF4-FFF2-40B4-BE49-F238E27FC236}">
                <a16:creationId xmlns:a16="http://schemas.microsoft.com/office/drawing/2014/main" id="{D1197C07-4598-4874-85BF-6C2CFC87AFCF}"/>
              </a:ext>
            </a:extLst>
          </p:cNvPr>
          <p:cNvPicPr>
            <a:picLocks noChangeAspect="1"/>
          </p:cNvPicPr>
          <p:nvPr/>
        </p:nvPicPr>
        <p:blipFill>
          <a:blip r:embed="rId4"/>
          <a:stretch>
            <a:fillRect/>
          </a:stretch>
        </p:blipFill>
        <p:spPr>
          <a:xfrm>
            <a:off x="1160506" y="2148511"/>
            <a:ext cx="2466975" cy="1847850"/>
          </a:xfrm>
          <a:prstGeom prst="rect">
            <a:avLst/>
          </a:prstGeom>
        </p:spPr>
      </p:pic>
      <p:sp>
        <p:nvSpPr>
          <p:cNvPr id="12" name="内容占位符 2">
            <a:extLst>
              <a:ext uri="{FF2B5EF4-FFF2-40B4-BE49-F238E27FC236}">
                <a16:creationId xmlns:a16="http://schemas.microsoft.com/office/drawing/2014/main" id="{80C577CD-1336-43F1-AD66-56F2238DD590}"/>
              </a:ext>
            </a:extLst>
          </p:cNvPr>
          <p:cNvSpPr txBox="1">
            <a:spLocks/>
          </p:cNvSpPr>
          <p:nvPr/>
        </p:nvSpPr>
        <p:spPr>
          <a:xfrm>
            <a:off x="838200" y="4210179"/>
            <a:ext cx="10515600" cy="224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ym typeface="Wingdings" panose="05000000000000000000" pitchFamily="2" charset="2"/>
              </a:rPr>
              <a:t>MSRC won’t assign a new CVE ID for it, because it is code regression.</a:t>
            </a:r>
          </a:p>
        </p:txBody>
      </p:sp>
    </p:spTree>
    <p:extLst>
      <p:ext uri="{BB962C8B-B14F-4D97-AF65-F5344CB8AC3E}">
        <p14:creationId xmlns:p14="http://schemas.microsoft.com/office/powerpoint/2010/main" val="25345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86914-B6BA-4B3B-87FC-60EB830789D3}"/>
              </a:ext>
            </a:extLst>
          </p:cNvPr>
          <p:cNvSpPr>
            <a:spLocks noGrp="1"/>
          </p:cNvSpPr>
          <p:nvPr>
            <p:ph type="title"/>
          </p:nvPr>
        </p:nvSpPr>
        <p:spPr/>
        <p:txBody>
          <a:bodyPr/>
          <a:lstStyle/>
          <a:p>
            <a:r>
              <a:rPr lang="en-US" altLang="zh-CN" dirty="0"/>
              <a:t>Timeline</a:t>
            </a:r>
            <a:endParaRPr lang="zh-CN" altLang="en-US" dirty="0"/>
          </a:p>
        </p:txBody>
      </p:sp>
      <p:sp>
        <p:nvSpPr>
          <p:cNvPr id="3" name="内容占位符 2">
            <a:extLst>
              <a:ext uri="{FF2B5EF4-FFF2-40B4-BE49-F238E27FC236}">
                <a16:creationId xmlns:a16="http://schemas.microsoft.com/office/drawing/2014/main" id="{2CA40306-214B-4F52-9364-AE1A538CF5FF}"/>
              </a:ext>
            </a:extLst>
          </p:cNvPr>
          <p:cNvSpPr>
            <a:spLocks noGrp="1"/>
          </p:cNvSpPr>
          <p:nvPr>
            <p:ph idx="1"/>
          </p:nvPr>
        </p:nvSpPr>
        <p:spPr/>
        <p:txBody>
          <a:bodyPr>
            <a:normAutofit lnSpcReduction="10000"/>
          </a:bodyPr>
          <a:lstStyle/>
          <a:p>
            <a:r>
              <a:rPr lang="en-US" altLang="zh-CN" sz="2400" dirty="0">
                <a:sym typeface="Wingdings" panose="05000000000000000000" pitchFamily="2" charset="2"/>
              </a:rPr>
              <a:t>14/07/2021 report to MSRC</a:t>
            </a:r>
          </a:p>
          <a:p>
            <a:r>
              <a:rPr lang="en-US" altLang="zh-CN" sz="2400" dirty="0">
                <a:sym typeface="Wingdings" panose="05000000000000000000" pitchFamily="2" charset="2"/>
              </a:rPr>
              <a:t>27/07/2021 confirmed by MSRC</a:t>
            </a:r>
          </a:p>
          <a:p>
            <a:r>
              <a:rPr lang="en-US" altLang="zh-CN" sz="2400" dirty="0">
                <a:sym typeface="Wingdings" panose="05000000000000000000" pitchFamily="2" charset="2"/>
              </a:rPr>
              <a:t>29/07/2021 Award $5000 as important RCE under Windows Bounty Program</a:t>
            </a:r>
          </a:p>
          <a:p>
            <a:pPr marL="0" indent="0">
              <a:buNone/>
            </a:pPr>
            <a:r>
              <a:rPr lang="en-US" altLang="zh-CN" sz="2400" dirty="0">
                <a:sym typeface="Wingdings" panose="05000000000000000000" pitchFamily="2" charset="2"/>
              </a:rPr>
              <a:t>	start arguing…</a:t>
            </a:r>
          </a:p>
          <a:p>
            <a:r>
              <a:rPr lang="en-US" altLang="zh-CN" sz="2400" dirty="0">
                <a:sym typeface="Wingdings" panose="05000000000000000000" pitchFamily="2" charset="2"/>
              </a:rPr>
              <a:t>08/11/2021 MSRC updated Hyper-V bounty page, declare RDP is out of scope</a:t>
            </a:r>
          </a:p>
          <a:p>
            <a:pPr marL="0" indent="0">
              <a:buNone/>
            </a:pPr>
            <a:r>
              <a:rPr lang="en-US" altLang="zh-CN" sz="2400" dirty="0">
                <a:sym typeface="Wingdings" panose="05000000000000000000" pitchFamily="2" charset="2"/>
              </a:rPr>
              <a:t>	keep arguing …</a:t>
            </a:r>
          </a:p>
          <a:p>
            <a:r>
              <a:rPr lang="en-US" altLang="zh-CN" sz="2400" dirty="0">
                <a:sym typeface="Wingdings" panose="05000000000000000000" pitchFamily="2" charset="2"/>
              </a:rPr>
              <a:t>14/12/2021 MSRC silently release patch for windows 11/ Server 2022</a:t>
            </a:r>
          </a:p>
          <a:p>
            <a:r>
              <a:rPr lang="en-US" altLang="zh-CN" sz="2400" dirty="0">
                <a:sym typeface="Wingdings" panose="05000000000000000000" pitchFamily="2" charset="2"/>
              </a:rPr>
              <a:t>30/12/2021 MSRC told me they released patch in December patch</a:t>
            </a:r>
          </a:p>
          <a:p>
            <a:r>
              <a:rPr lang="en-US" altLang="zh-CN" sz="2400" dirty="0"/>
              <a:t>17/01/2022 Last email about bounty argument with MSRC, nothing changed</a:t>
            </a:r>
            <a:endParaRPr lang="zh-CN" altLang="en-US" sz="2400" dirty="0"/>
          </a:p>
        </p:txBody>
      </p:sp>
    </p:spTree>
    <p:extLst>
      <p:ext uri="{BB962C8B-B14F-4D97-AF65-F5344CB8AC3E}">
        <p14:creationId xmlns:p14="http://schemas.microsoft.com/office/powerpoint/2010/main" val="3571455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60A5F-8598-414A-A7A9-A5D8301C6EA2}"/>
              </a:ext>
            </a:extLst>
          </p:cNvPr>
          <p:cNvSpPr>
            <a:spLocks noGrp="1"/>
          </p:cNvSpPr>
          <p:nvPr>
            <p:ph type="title"/>
          </p:nvPr>
        </p:nvSpPr>
        <p:spPr/>
        <p:txBody>
          <a:bodyPr/>
          <a:lstStyle/>
          <a:p>
            <a:r>
              <a:rPr lang="en-US" altLang="zh-CN" dirty="0"/>
              <a:t>Demo</a:t>
            </a:r>
            <a:endParaRPr lang="zh-CN" altLang="en-US" dirty="0"/>
          </a:p>
        </p:txBody>
      </p:sp>
      <p:pic>
        <p:nvPicPr>
          <p:cNvPr id="7" name="full-hyper-v-demo">
            <a:hlinkClick r:id="" action="ppaction://media"/>
            <a:extLst>
              <a:ext uri="{FF2B5EF4-FFF2-40B4-BE49-F238E27FC236}">
                <a16:creationId xmlns:a16="http://schemas.microsoft.com/office/drawing/2014/main" id="{25B7553B-8B8A-4304-BC39-AA940D2EA5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66293" y="79369"/>
            <a:ext cx="4920273" cy="6264037"/>
          </a:xfrm>
        </p:spPr>
      </p:pic>
    </p:spTree>
    <p:extLst>
      <p:ext uri="{BB962C8B-B14F-4D97-AF65-F5344CB8AC3E}">
        <p14:creationId xmlns:p14="http://schemas.microsoft.com/office/powerpoint/2010/main" val="11886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321FD-C600-4E42-BDEE-B13A7142D24A}"/>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F3909982-D9D3-4F7E-9A23-319D0EF900C1}"/>
              </a:ext>
            </a:extLst>
          </p:cNvPr>
          <p:cNvSpPr>
            <a:spLocks noGrp="1"/>
          </p:cNvSpPr>
          <p:nvPr>
            <p:ph idx="1"/>
          </p:nvPr>
        </p:nvSpPr>
        <p:spPr/>
        <p:txBody>
          <a:bodyPr/>
          <a:lstStyle/>
          <a:p>
            <a:r>
              <a:rPr lang="en-US" altLang="zh-CN" dirty="0"/>
              <a:t>Path Traversal always surprises us</a:t>
            </a:r>
          </a:p>
          <a:p>
            <a:r>
              <a:rPr lang="en-US" altLang="zh-CN" dirty="0"/>
              <a:t>Try old bugs on Windows newest system </a:t>
            </a:r>
            <a:r>
              <a:rPr lang="en-US" altLang="zh-CN" dirty="0">
                <a:sym typeface="Wingdings" panose="05000000000000000000" pitchFamily="2" charset="2"/>
              </a:rPr>
              <a:t></a:t>
            </a:r>
          </a:p>
          <a:p>
            <a:r>
              <a:rPr lang="en-US" altLang="zh-CN" dirty="0">
                <a:sym typeface="Wingdings" panose="05000000000000000000" pitchFamily="2" charset="2"/>
              </a:rPr>
              <a:t>Enhanced Session Mode is a good attack surface</a:t>
            </a:r>
          </a:p>
          <a:p>
            <a:r>
              <a:rPr lang="en-US" altLang="zh-CN" dirty="0"/>
              <a:t>Always be careful of VM, even Hyper-V</a:t>
            </a:r>
          </a:p>
          <a:p>
            <a:r>
              <a:rPr lang="en-US" altLang="zh-CN" dirty="0"/>
              <a:t>MSRC </a:t>
            </a:r>
            <a:r>
              <a:rPr lang="en-US" altLang="zh-CN" b="0" i="0" dirty="0">
                <a:effectLst/>
                <a:latin typeface="+mj-lt"/>
              </a:rPr>
              <a:t>have the final explanation right</a:t>
            </a:r>
            <a:endParaRPr lang="zh-CN" altLang="en-US" dirty="0">
              <a:latin typeface="+mj-lt"/>
            </a:endParaRPr>
          </a:p>
        </p:txBody>
      </p:sp>
    </p:spTree>
    <p:extLst>
      <p:ext uri="{BB962C8B-B14F-4D97-AF65-F5344CB8AC3E}">
        <p14:creationId xmlns:p14="http://schemas.microsoft.com/office/powerpoint/2010/main" val="2734653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3F18A-B3DF-4686-85D2-218D7551E5A3}"/>
              </a:ext>
            </a:extLst>
          </p:cNvPr>
          <p:cNvSpPr>
            <a:spLocks noGrp="1"/>
          </p:cNvSpPr>
          <p:nvPr>
            <p:ph type="title"/>
          </p:nvPr>
        </p:nvSpPr>
        <p:spPr/>
        <p:txBody>
          <a:bodyPr/>
          <a:lstStyle/>
          <a:p>
            <a:r>
              <a:rPr lang="en-US" altLang="zh-CN" dirty="0"/>
              <a:t>Hyper-V Architecture</a:t>
            </a:r>
            <a:endParaRPr lang="zh-CN" altLang="en-US" dirty="0"/>
          </a:p>
        </p:txBody>
      </p:sp>
      <p:pic>
        <p:nvPicPr>
          <p:cNvPr id="1026" name="Picture 2">
            <a:extLst>
              <a:ext uri="{FF2B5EF4-FFF2-40B4-BE49-F238E27FC236}">
                <a16:creationId xmlns:a16="http://schemas.microsoft.com/office/drawing/2014/main" id="{8CE92C72-0462-446C-9F35-5D830FEF1EC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3024" y="1618050"/>
            <a:ext cx="7185951" cy="459648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1ACC35D-7253-44B8-9F97-9C7C1B8FD775}"/>
              </a:ext>
            </a:extLst>
          </p:cNvPr>
          <p:cNvSpPr txBox="1"/>
          <p:nvPr/>
        </p:nvSpPr>
        <p:spPr>
          <a:xfrm>
            <a:off x="1007533" y="6214533"/>
            <a:ext cx="10346267" cy="369332"/>
          </a:xfrm>
          <a:prstGeom prst="rect">
            <a:avLst/>
          </a:prstGeom>
          <a:noFill/>
        </p:spPr>
        <p:txBody>
          <a:bodyPr wrap="square" rtlCol="0">
            <a:spAutoFit/>
          </a:bodyPr>
          <a:lstStyle/>
          <a:p>
            <a:r>
              <a:rPr lang="en-US" altLang="zh-CN" dirty="0">
                <a:solidFill>
                  <a:schemeClr val="bg1"/>
                </a:solidFill>
              </a:rPr>
              <a:t>https://docs.microsoft.com/en-us/virtualization/hyper-v-on-windows/reference/hyper-v-architecture</a:t>
            </a:r>
            <a:endParaRPr lang="zh-CN" altLang="en-US" dirty="0">
              <a:solidFill>
                <a:schemeClr val="bg1"/>
              </a:solidFill>
            </a:endParaRPr>
          </a:p>
        </p:txBody>
      </p:sp>
    </p:spTree>
    <p:extLst>
      <p:ext uri="{BB962C8B-B14F-4D97-AF65-F5344CB8AC3E}">
        <p14:creationId xmlns:p14="http://schemas.microsoft.com/office/powerpoint/2010/main" val="2643297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592EB1-6364-4841-92E1-C9FA1EF7C6C2}"/>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A8B278E1-8159-4ED0-8D39-2A8E3E7D6AC6}"/>
              </a:ext>
            </a:extLst>
          </p:cNvPr>
          <p:cNvSpPr>
            <a:spLocks noGrp="1"/>
          </p:cNvSpPr>
          <p:nvPr>
            <p:ph idx="1"/>
          </p:nvPr>
        </p:nvSpPr>
        <p:spPr/>
        <p:txBody>
          <a:bodyPr>
            <a:normAutofit fontScale="92500" lnSpcReduction="20000"/>
          </a:bodyPr>
          <a:lstStyle/>
          <a:p>
            <a:r>
              <a:rPr lang="en-US" altLang="zh-CN" dirty="0"/>
              <a:t>https://thalium.github.io/blog/posts/fuzzing-microsoft-rdp-client-using-virtual-channels/</a:t>
            </a:r>
          </a:p>
          <a:p>
            <a:r>
              <a:rPr lang="en-US" altLang="zh-CN" dirty="0"/>
              <a:t>https://i.blackhat.com/USA21/Wednesday-Handouts/us-21-Mobius-Band-Explore-Hyper-V-Attack-Interface-Through-Vulnerabilities-Internals.pdf</a:t>
            </a:r>
          </a:p>
          <a:p>
            <a:r>
              <a:rPr lang="en-US" altLang="zh-CN" dirty="0"/>
              <a:t>https://research.checkpoint.com/2020/reverse-rdp-the-path-not-taken/</a:t>
            </a:r>
          </a:p>
          <a:p>
            <a:r>
              <a:rPr lang="en-US" altLang="zh-CN" dirty="0"/>
              <a:t>https://research.checkpoint.com/2019/reverse-rdp-the-hyper-v-connection/</a:t>
            </a:r>
          </a:p>
          <a:p>
            <a:r>
              <a:rPr lang="en-US" altLang="zh-CN" dirty="0"/>
              <a:t>https://docs.microsoft.com/en-us/virtualization/hyper-v-on-windows/reference/hyper-v-architecture</a:t>
            </a:r>
          </a:p>
          <a:p>
            <a:r>
              <a:rPr lang="en-US" altLang="zh-CN" dirty="0"/>
              <a:t>https://docs.microsoft.com/en-us/openspecs/windows_protocols/ms-rdpeclip/fb9b7e0b-6db4-41c2-b83c-f889c1ee7688</a:t>
            </a:r>
          </a:p>
        </p:txBody>
      </p:sp>
    </p:spTree>
    <p:extLst>
      <p:ext uri="{BB962C8B-B14F-4D97-AF65-F5344CB8AC3E}">
        <p14:creationId xmlns:p14="http://schemas.microsoft.com/office/powerpoint/2010/main" val="4100392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CD64C-1AC9-44A7-88CC-7F3A8854A8D9}"/>
              </a:ext>
            </a:extLst>
          </p:cNvPr>
          <p:cNvSpPr>
            <a:spLocks noGrp="1"/>
          </p:cNvSpPr>
          <p:nvPr>
            <p:ph type="title"/>
          </p:nvPr>
        </p:nvSpPr>
        <p:spPr>
          <a:xfrm>
            <a:off x="4914900" y="2513205"/>
            <a:ext cx="2362200" cy="1831589"/>
          </a:xfrm>
        </p:spPr>
        <p:txBody>
          <a:bodyPr>
            <a:normAutofit/>
          </a:bodyPr>
          <a:lstStyle/>
          <a:p>
            <a:r>
              <a:rPr lang="en-US" altLang="zh-CN" sz="8000" dirty="0"/>
              <a:t>Q&amp;A</a:t>
            </a:r>
            <a:endParaRPr lang="zh-CN" altLang="en-US" sz="8000" dirty="0"/>
          </a:p>
        </p:txBody>
      </p:sp>
    </p:spTree>
    <p:extLst>
      <p:ext uri="{BB962C8B-B14F-4D97-AF65-F5344CB8AC3E}">
        <p14:creationId xmlns:p14="http://schemas.microsoft.com/office/powerpoint/2010/main" val="142030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3F18A-B3DF-4686-85D2-218D7551E5A3}"/>
              </a:ext>
            </a:extLst>
          </p:cNvPr>
          <p:cNvSpPr>
            <a:spLocks noGrp="1"/>
          </p:cNvSpPr>
          <p:nvPr>
            <p:ph type="title"/>
          </p:nvPr>
        </p:nvSpPr>
        <p:spPr/>
        <p:txBody>
          <a:bodyPr/>
          <a:lstStyle/>
          <a:p>
            <a:r>
              <a:rPr lang="en-US" altLang="zh-CN" dirty="0"/>
              <a:t>Hyper-V Attack Surfaces</a:t>
            </a:r>
            <a:endParaRPr lang="zh-CN" altLang="en-US" dirty="0"/>
          </a:p>
        </p:txBody>
      </p:sp>
      <p:sp>
        <p:nvSpPr>
          <p:cNvPr id="3" name="内容占位符 2">
            <a:extLst>
              <a:ext uri="{FF2B5EF4-FFF2-40B4-BE49-F238E27FC236}">
                <a16:creationId xmlns:a16="http://schemas.microsoft.com/office/drawing/2014/main" id="{D4C58298-269D-4A28-8BFA-78DEC6AC1A00}"/>
              </a:ext>
            </a:extLst>
          </p:cNvPr>
          <p:cNvSpPr>
            <a:spLocks noGrp="1"/>
          </p:cNvSpPr>
          <p:nvPr>
            <p:ph idx="1"/>
          </p:nvPr>
        </p:nvSpPr>
        <p:spPr/>
        <p:txBody>
          <a:bodyPr/>
          <a:lstStyle/>
          <a:p>
            <a:r>
              <a:rPr lang="en-US" altLang="zh-CN" dirty="0"/>
              <a:t>Virtual Devices	</a:t>
            </a:r>
          </a:p>
          <a:p>
            <a:pPr marL="457200" lvl="1" indent="0">
              <a:buNone/>
            </a:pPr>
            <a:r>
              <a:rPr lang="en-US" altLang="zh-CN" dirty="0"/>
              <a:t>Net, Storage, PCI, Display…</a:t>
            </a:r>
          </a:p>
          <a:p>
            <a:r>
              <a:rPr lang="en-US" altLang="zh-CN" dirty="0"/>
              <a:t>Hypervisor</a:t>
            </a:r>
          </a:p>
          <a:p>
            <a:pPr marL="457200" lvl="1" indent="0">
              <a:buNone/>
            </a:pPr>
            <a:r>
              <a:rPr lang="en-US" altLang="zh-CN" dirty="0" err="1"/>
              <a:t>Hypercall</a:t>
            </a:r>
            <a:r>
              <a:rPr lang="en-US" altLang="zh-CN" dirty="0"/>
              <a:t>, APIC, MSR registers, Nested Virtualization, Other privileged instructions…</a:t>
            </a:r>
          </a:p>
          <a:p>
            <a:r>
              <a:rPr lang="en-US" altLang="zh-CN" dirty="0" err="1"/>
              <a:t>VMBus</a:t>
            </a:r>
            <a:endParaRPr lang="en-US" altLang="zh-CN" dirty="0"/>
          </a:p>
          <a:p>
            <a:r>
              <a:rPr lang="en-US" altLang="zh-CN" dirty="0">
                <a:solidFill>
                  <a:srgbClr val="FF3300"/>
                </a:solidFill>
              </a:rPr>
              <a:t>Enhanced Session Mode</a:t>
            </a:r>
          </a:p>
          <a:p>
            <a:pPr marL="457200" lvl="1" indent="0">
              <a:buNone/>
            </a:pPr>
            <a:r>
              <a:rPr lang="en-US" altLang="zh-CN" dirty="0">
                <a:solidFill>
                  <a:srgbClr val="FF3300"/>
                </a:solidFill>
              </a:rPr>
              <a:t>RDP protocol</a:t>
            </a:r>
            <a:endParaRPr lang="zh-CN" altLang="en-US" dirty="0">
              <a:solidFill>
                <a:srgbClr val="FF3300"/>
              </a:solidFill>
            </a:endParaRPr>
          </a:p>
        </p:txBody>
      </p:sp>
    </p:spTree>
    <p:extLst>
      <p:ext uri="{BB962C8B-B14F-4D97-AF65-F5344CB8AC3E}">
        <p14:creationId xmlns:p14="http://schemas.microsoft.com/office/powerpoint/2010/main" val="877145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D01E8-16B2-46ED-9612-7AAD73E53555}"/>
              </a:ext>
            </a:extLst>
          </p:cNvPr>
          <p:cNvSpPr>
            <a:spLocks noGrp="1"/>
          </p:cNvSpPr>
          <p:nvPr>
            <p:ph type="title"/>
          </p:nvPr>
        </p:nvSpPr>
        <p:spPr/>
        <p:txBody>
          <a:bodyPr/>
          <a:lstStyle/>
          <a:p>
            <a:r>
              <a:rPr lang="en-US" altLang="zh-CN" dirty="0"/>
              <a:t>Hypervisor Attack Surfaces</a:t>
            </a:r>
            <a:endParaRPr lang="zh-CN" altLang="en-US" dirty="0"/>
          </a:p>
        </p:txBody>
      </p:sp>
      <p:pic>
        <p:nvPicPr>
          <p:cNvPr id="13" name="图片 12">
            <a:extLst>
              <a:ext uri="{FF2B5EF4-FFF2-40B4-BE49-F238E27FC236}">
                <a16:creationId xmlns:a16="http://schemas.microsoft.com/office/drawing/2014/main" id="{C25D9544-0412-476D-BC32-DB6C6D79ABB4}"/>
              </a:ext>
            </a:extLst>
          </p:cNvPr>
          <p:cNvPicPr>
            <a:picLocks noChangeAspect="1"/>
          </p:cNvPicPr>
          <p:nvPr/>
        </p:nvPicPr>
        <p:blipFill>
          <a:blip r:embed="rId3"/>
          <a:stretch>
            <a:fillRect/>
          </a:stretch>
        </p:blipFill>
        <p:spPr>
          <a:xfrm>
            <a:off x="1649246" y="1825625"/>
            <a:ext cx="8893507" cy="3584575"/>
          </a:xfrm>
          <a:prstGeom prst="rect">
            <a:avLst/>
          </a:prstGeom>
        </p:spPr>
      </p:pic>
    </p:spTree>
    <p:extLst>
      <p:ext uri="{BB962C8B-B14F-4D97-AF65-F5344CB8AC3E}">
        <p14:creationId xmlns:p14="http://schemas.microsoft.com/office/powerpoint/2010/main" val="348160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6B4861-7A04-4041-8CF0-3BDE0264DFFE}"/>
              </a:ext>
            </a:extLst>
          </p:cNvPr>
          <p:cNvSpPr>
            <a:spLocks noGrp="1"/>
          </p:cNvSpPr>
          <p:nvPr>
            <p:ph type="title"/>
          </p:nvPr>
        </p:nvSpPr>
        <p:spPr/>
        <p:txBody>
          <a:bodyPr/>
          <a:lstStyle/>
          <a:p>
            <a:r>
              <a:rPr lang="en-US" altLang="zh-CN" dirty="0" err="1"/>
              <a:t>VMBus</a:t>
            </a:r>
            <a:endParaRPr lang="zh-CN" altLang="en-US" dirty="0"/>
          </a:p>
        </p:txBody>
      </p:sp>
      <p:pic>
        <p:nvPicPr>
          <p:cNvPr id="7" name="图片 6">
            <a:extLst>
              <a:ext uri="{FF2B5EF4-FFF2-40B4-BE49-F238E27FC236}">
                <a16:creationId xmlns:a16="http://schemas.microsoft.com/office/drawing/2014/main" id="{99913B43-C274-489F-874A-CCFDA1A21DC4}"/>
              </a:ext>
            </a:extLst>
          </p:cNvPr>
          <p:cNvPicPr>
            <a:picLocks noChangeAspect="1"/>
          </p:cNvPicPr>
          <p:nvPr/>
        </p:nvPicPr>
        <p:blipFill>
          <a:blip r:embed="rId3"/>
          <a:stretch>
            <a:fillRect/>
          </a:stretch>
        </p:blipFill>
        <p:spPr>
          <a:xfrm>
            <a:off x="2671932" y="1832017"/>
            <a:ext cx="6848136" cy="4576191"/>
          </a:xfrm>
          <a:prstGeom prst="rect">
            <a:avLst/>
          </a:prstGeom>
        </p:spPr>
      </p:pic>
    </p:spTree>
    <p:extLst>
      <p:ext uri="{BB962C8B-B14F-4D97-AF65-F5344CB8AC3E}">
        <p14:creationId xmlns:p14="http://schemas.microsoft.com/office/powerpoint/2010/main" val="215372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6AEB4-C496-4D65-BD49-803B95DA8B41}"/>
              </a:ext>
            </a:extLst>
          </p:cNvPr>
          <p:cNvSpPr>
            <a:spLocks noGrp="1"/>
          </p:cNvSpPr>
          <p:nvPr>
            <p:ph type="title"/>
          </p:nvPr>
        </p:nvSpPr>
        <p:spPr/>
        <p:txBody>
          <a:bodyPr/>
          <a:lstStyle/>
          <a:p>
            <a:r>
              <a:rPr lang="en-US" altLang="zh-CN" dirty="0"/>
              <a:t>Virtual Devices Architecture Example: Net</a:t>
            </a:r>
            <a:endParaRPr lang="zh-CN" altLang="en-US" dirty="0"/>
          </a:p>
        </p:txBody>
      </p:sp>
      <p:pic>
        <p:nvPicPr>
          <p:cNvPr id="10" name="图片 9">
            <a:extLst>
              <a:ext uri="{FF2B5EF4-FFF2-40B4-BE49-F238E27FC236}">
                <a16:creationId xmlns:a16="http://schemas.microsoft.com/office/drawing/2014/main" id="{714FCC09-0F57-4CF7-8A98-251264DD7AD1}"/>
              </a:ext>
            </a:extLst>
          </p:cNvPr>
          <p:cNvPicPr>
            <a:picLocks noChangeAspect="1"/>
          </p:cNvPicPr>
          <p:nvPr/>
        </p:nvPicPr>
        <p:blipFill>
          <a:blip r:embed="rId3"/>
          <a:stretch>
            <a:fillRect/>
          </a:stretch>
        </p:blipFill>
        <p:spPr>
          <a:xfrm>
            <a:off x="1857374" y="1825625"/>
            <a:ext cx="8477251" cy="3855508"/>
          </a:xfrm>
          <a:prstGeom prst="rect">
            <a:avLst/>
          </a:prstGeom>
        </p:spPr>
      </p:pic>
    </p:spTree>
    <p:extLst>
      <p:ext uri="{BB962C8B-B14F-4D97-AF65-F5344CB8AC3E}">
        <p14:creationId xmlns:p14="http://schemas.microsoft.com/office/powerpoint/2010/main" val="29276538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2189</TotalTime>
  <Words>4984</Words>
  <Application>Microsoft Office PowerPoint</Application>
  <PresentationFormat>宽屏</PresentationFormat>
  <Paragraphs>343</Paragraphs>
  <Slides>51</Slides>
  <Notes>51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Helvetica Neue</vt:lpstr>
      <vt:lpstr>SegoeUI</vt:lpstr>
      <vt:lpstr>等线</vt:lpstr>
      <vt:lpstr>等线 Light</vt:lpstr>
      <vt:lpstr>Algerian</vt:lpstr>
      <vt:lpstr>Arial</vt:lpstr>
      <vt:lpstr>Open Sans</vt:lpstr>
      <vt:lpstr>Segoe UI</vt:lpstr>
      <vt:lpstr>Office 主题​​</vt:lpstr>
      <vt:lpstr>ZeR0Con 2022  Old school New story</vt:lpstr>
      <vt:lpstr>Who am I （VictorV）</vt:lpstr>
      <vt:lpstr>Agenda</vt:lpstr>
      <vt:lpstr>VM Types</vt:lpstr>
      <vt:lpstr>Hyper-V Architecture</vt:lpstr>
      <vt:lpstr>Hyper-V Attack Surfaces</vt:lpstr>
      <vt:lpstr>Hypervisor Attack Surfaces</vt:lpstr>
      <vt:lpstr>VMBus</vt:lpstr>
      <vt:lpstr>Virtual Devices Architecture Example: Net</vt:lpstr>
      <vt:lpstr>Enhanced Session Mode</vt:lpstr>
      <vt:lpstr>Enhanced Session Mode: socket</vt:lpstr>
      <vt:lpstr>Enhanced Session Mode Features</vt:lpstr>
      <vt:lpstr>Learned a lot, what’s next?</vt:lpstr>
      <vt:lpstr>Hyper-V Research Difficulty</vt:lpstr>
      <vt:lpstr>Find Our Targets</vt:lpstr>
      <vt:lpstr>Why Enhanced Session Mode</vt:lpstr>
      <vt:lpstr>Let’s learn RDP firstly</vt:lpstr>
      <vt:lpstr>RDP Protocol</vt:lpstr>
      <vt:lpstr>Virtual Channels</vt:lpstr>
      <vt:lpstr>[MS-RDPECLIP]   Clipboard Virtual Channel</vt:lpstr>
      <vt:lpstr>Copy and paste</vt:lpstr>
      <vt:lpstr>Copy and paste</vt:lpstr>
      <vt:lpstr>Copy and paste</vt:lpstr>
      <vt:lpstr>Copy and paste</vt:lpstr>
      <vt:lpstr>Client: Receive Msg</vt:lpstr>
      <vt:lpstr>Client: Receive Msg</vt:lpstr>
      <vt:lpstr>Client: Receive Msg</vt:lpstr>
      <vt:lpstr>Client: Receive Msg</vt:lpstr>
      <vt:lpstr>Client: CClipBase::OnFormatDataResponse</vt:lpstr>
      <vt:lpstr>Let’s learn cases before digging</vt:lpstr>
      <vt:lpstr>CVE-2019-0887</vt:lpstr>
      <vt:lpstr>CVE-2019-0887 patch</vt:lpstr>
      <vt:lpstr>CVE-2020-0655</vt:lpstr>
      <vt:lpstr>Really?</vt:lpstr>
      <vt:lpstr>A story of my finding</vt:lpstr>
      <vt:lpstr>Remind</vt:lpstr>
      <vt:lpstr>Try Reproduce CVE-2019-0887 on Win11</vt:lpstr>
      <vt:lpstr>Unbelievable finding</vt:lpstr>
      <vt:lpstr>Example of RDP streaming</vt:lpstr>
      <vt:lpstr>PowerPoint 演示文稿</vt:lpstr>
      <vt:lpstr>Review my finding</vt:lpstr>
      <vt:lpstr>Review my finding</vt:lpstr>
      <vt:lpstr>Client: Handle FormatDataResponse</vt:lpstr>
      <vt:lpstr>Why could this happen?</vt:lpstr>
      <vt:lpstr>PowerPoint 演示文稿</vt:lpstr>
      <vt:lpstr>CVE-2019-0887* (name it StupidFetch)</vt:lpstr>
      <vt:lpstr>Timeline</vt:lpstr>
      <vt:lpstr>Demo</vt:lpstr>
      <vt:lpstr>Conclusion</vt:lpstr>
      <vt:lpstr>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 Victor</dc:creator>
  <cp:lastModifiedBy>V Victor</cp:lastModifiedBy>
  <cp:revision>286</cp:revision>
  <dcterms:created xsi:type="dcterms:W3CDTF">2022-03-01T03:46:23Z</dcterms:created>
  <dcterms:modified xsi:type="dcterms:W3CDTF">2022-03-22T13:12:53Z</dcterms:modified>
</cp:coreProperties>
</file>